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8" r:id="rId3"/>
    <p:sldId id="259" r:id="rId4"/>
    <p:sldId id="289" r:id="rId5"/>
    <p:sldId id="294" r:id="rId6"/>
    <p:sldId id="295" r:id="rId7"/>
    <p:sldId id="296" r:id="rId8"/>
    <p:sldId id="297" r:id="rId9"/>
    <p:sldId id="263" r:id="rId10"/>
    <p:sldId id="291" r:id="rId11"/>
    <p:sldId id="298" r:id="rId12"/>
    <p:sldId id="264" r:id="rId13"/>
    <p:sldId id="290" r:id="rId14"/>
    <p:sldId id="299" r:id="rId15"/>
    <p:sldId id="301" r:id="rId16"/>
    <p:sldId id="300" r:id="rId17"/>
    <p:sldId id="302" r:id="rId18"/>
    <p:sldId id="303" r:id="rId19"/>
    <p:sldId id="288" r:id="rId20"/>
    <p:sldId id="293" r:id="rId21"/>
    <p:sldId id="305" r:id="rId22"/>
    <p:sldId id="304" r:id="rId23"/>
    <p:sldId id="262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2F2F"/>
    <a:srgbClr val="FC43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682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72" y="307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3B830F-F727-48ED-82BC-178520B7472D}" type="datetimeFigureOut">
              <a:rPr lang="zh-CN" altLang="en-US" smtClean="0"/>
              <a:t>2018/10/23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939DF-B2BF-4748-BA52-B8032549BA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49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0151932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398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215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71923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3974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0726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63556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3983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736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3796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18823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257450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1902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3654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645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29563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03388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4335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084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396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197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338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39051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 flipH="1">
            <a:off x="0" y="940460"/>
            <a:ext cx="7772400" cy="59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3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757925"/>
            <a:ext cx="6096000" cy="555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63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398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622300" y="1485900"/>
            <a:ext cx="11112500" cy="35306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63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115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3413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2734749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6" r:id="rId4"/>
    <p:sldLayoutId id="2147483662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slide" Target="slide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slide" Target="slide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slide" Target="slide18.xml"/><Relationship Id="rId4" Type="http://schemas.openxmlformats.org/officeDocument/2006/relationships/slide" Target="slide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6600667" y="2413337"/>
            <a:ext cx="5485797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6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Rational Rose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5970496" y="4237196"/>
            <a:ext cx="5861065" cy="1138773"/>
            <a:chOff x="5421856" y="4280227"/>
            <a:chExt cx="5861065" cy="113877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5421856" y="4397960"/>
              <a:ext cx="1002152" cy="1021040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C9BD2F7B-3F77-4C00-A03B-0C17F27D1349}"/>
                </a:ext>
              </a:extLst>
            </p:cNvPr>
            <p:cNvSpPr txBox="1"/>
            <p:nvPr/>
          </p:nvSpPr>
          <p:spPr>
            <a:xfrm>
              <a:off x="6481607" y="4280227"/>
              <a:ext cx="4801314" cy="113877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defTabSz="913765"/>
              <a:r>
                <a:rPr lang="en-US" altLang="zh-CN" sz="28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PRD-G06</a:t>
              </a:r>
              <a:r>
                <a:rPr lang="zh-CN" altLang="en-US" sz="28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</a:t>
              </a:r>
              <a:endParaRPr lang="en-US" altLang="zh-CN" sz="28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ctr" defTabSz="913765"/>
              <a:r>
                <a:rPr lang="zh-CN" altLang="en-US" sz="20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组长：赵豪杰</a:t>
              </a:r>
              <a:endParaRPr lang="en-US" altLang="zh-CN" sz="20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ctr" defTabSz="913765"/>
              <a:r>
                <a:rPr lang="zh-CN" altLang="en-US" sz="20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组员：罗培铖，苏碧青，郑丞钧，张嘉诚</a:t>
              </a:r>
              <a:endParaRPr lang="en-US" altLang="zh-CN" sz="20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crowd-of-users_33887"/>
            <p:cNvSpPr>
              <a:spLocks noChangeAspect="1"/>
            </p:cNvSpPr>
            <p:nvPr/>
          </p:nvSpPr>
          <p:spPr bwMode="auto">
            <a:xfrm>
              <a:off x="5562070" y="4645243"/>
              <a:ext cx="721722" cy="551874"/>
            </a:xfrm>
            <a:custGeom>
              <a:avLst/>
              <a:gdLst>
                <a:gd name="connsiteX0" fmla="*/ 279380 w 602133"/>
                <a:gd name="connsiteY0" fmla="*/ 303917 h 460429"/>
                <a:gd name="connsiteX1" fmla="*/ 329638 w 602133"/>
                <a:gd name="connsiteY1" fmla="*/ 303917 h 460429"/>
                <a:gd name="connsiteX2" fmla="*/ 405716 w 602133"/>
                <a:gd name="connsiteY2" fmla="*/ 379871 h 460429"/>
                <a:gd name="connsiteX3" fmla="*/ 405716 w 602133"/>
                <a:gd name="connsiteY3" fmla="*/ 441555 h 460429"/>
                <a:gd name="connsiteX4" fmla="*/ 405255 w 602133"/>
                <a:gd name="connsiteY4" fmla="*/ 441555 h 460429"/>
                <a:gd name="connsiteX5" fmla="*/ 401566 w 602133"/>
                <a:gd name="connsiteY5" fmla="*/ 443857 h 460429"/>
                <a:gd name="connsiteX6" fmla="*/ 311195 w 602133"/>
                <a:gd name="connsiteY6" fmla="*/ 460429 h 460429"/>
                <a:gd name="connsiteX7" fmla="*/ 207452 w 602133"/>
                <a:gd name="connsiteY7" fmla="*/ 443857 h 460429"/>
                <a:gd name="connsiteX8" fmla="*/ 203302 w 602133"/>
                <a:gd name="connsiteY8" fmla="*/ 442476 h 460429"/>
                <a:gd name="connsiteX9" fmla="*/ 203302 w 602133"/>
                <a:gd name="connsiteY9" fmla="*/ 441555 h 460429"/>
                <a:gd name="connsiteX10" fmla="*/ 203302 w 602133"/>
                <a:gd name="connsiteY10" fmla="*/ 379871 h 460429"/>
                <a:gd name="connsiteX11" fmla="*/ 279380 w 602133"/>
                <a:gd name="connsiteY11" fmla="*/ 303917 h 460429"/>
                <a:gd name="connsiteX12" fmla="*/ 378044 w 602133"/>
                <a:gd name="connsiteY12" fmla="*/ 242690 h 460429"/>
                <a:gd name="connsiteX13" fmla="*/ 428312 w 602133"/>
                <a:gd name="connsiteY13" fmla="*/ 242690 h 460429"/>
                <a:gd name="connsiteX14" fmla="*/ 504406 w 602133"/>
                <a:gd name="connsiteY14" fmla="*/ 318644 h 460429"/>
                <a:gd name="connsiteX15" fmla="*/ 504406 w 602133"/>
                <a:gd name="connsiteY15" fmla="*/ 380329 h 460429"/>
                <a:gd name="connsiteX16" fmla="*/ 503945 w 602133"/>
                <a:gd name="connsiteY16" fmla="*/ 380329 h 460429"/>
                <a:gd name="connsiteX17" fmla="*/ 499794 w 602133"/>
                <a:gd name="connsiteY17" fmla="*/ 382630 h 460429"/>
                <a:gd name="connsiteX18" fmla="*/ 420011 w 602133"/>
                <a:gd name="connsiteY18" fmla="*/ 399202 h 460429"/>
                <a:gd name="connsiteX19" fmla="*/ 420011 w 602133"/>
                <a:gd name="connsiteY19" fmla="*/ 380329 h 460429"/>
                <a:gd name="connsiteX20" fmla="*/ 355446 w 602133"/>
                <a:gd name="connsiteY20" fmla="*/ 293787 h 460429"/>
                <a:gd name="connsiteX21" fmla="*/ 378044 w 602133"/>
                <a:gd name="connsiteY21" fmla="*/ 242690 h 460429"/>
                <a:gd name="connsiteX22" fmla="*/ 175210 w 602133"/>
                <a:gd name="connsiteY22" fmla="*/ 242690 h 460429"/>
                <a:gd name="connsiteX23" fmla="*/ 225454 w 602133"/>
                <a:gd name="connsiteY23" fmla="*/ 242690 h 460429"/>
                <a:gd name="connsiteX24" fmla="*/ 230986 w 602133"/>
                <a:gd name="connsiteY24" fmla="*/ 243150 h 460429"/>
                <a:gd name="connsiteX25" fmla="*/ 253573 w 602133"/>
                <a:gd name="connsiteY25" fmla="*/ 293792 h 460429"/>
                <a:gd name="connsiteX26" fmla="*/ 189038 w 602133"/>
                <a:gd name="connsiteY26" fmla="*/ 380343 h 460429"/>
                <a:gd name="connsiteX27" fmla="*/ 189038 w 602133"/>
                <a:gd name="connsiteY27" fmla="*/ 398758 h 460429"/>
                <a:gd name="connsiteX28" fmla="*/ 103300 w 602133"/>
                <a:gd name="connsiteY28" fmla="*/ 382645 h 460429"/>
                <a:gd name="connsiteX29" fmla="*/ 99151 w 602133"/>
                <a:gd name="connsiteY29" fmla="*/ 381264 h 460429"/>
                <a:gd name="connsiteX30" fmla="*/ 98690 w 602133"/>
                <a:gd name="connsiteY30" fmla="*/ 380343 h 460429"/>
                <a:gd name="connsiteX31" fmla="*/ 98690 w 602133"/>
                <a:gd name="connsiteY31" fmla="*/ 318652 h 460429"/>
                <a:gd name="connsiteX32" fmla="*/ 175210 w 602133"/>
                <a:gd name="connsiteY32" fmla="*/ 242690 h 460429"/>
                <a:gd name="connsiteX33" fmla="*/ 76056 w 602133"/>
                <a:gd name="connsiteY33" fmla="*/ 185090 h 460429"/>
                <a:gd name="connsiteX34" fmla="*/ 126300 w 602133"/>
                <a:gd name="connsiteY34" fmla="*/ 185090 h 460429"/>
                <a:gd name="connsiteX35" fmla="*/ 148886 w 602133"/>
                <a:gd name="connsiteY35" fmla="*/ 235732 h 460429"/>
                <a:gd name="connsiteX36" fmla="*/ 84353 w 602133"/>
                <a:gd name="connsiteY36" fmla="*/ 322283 h 460429"/>
                <a:gd name="connsiteX37" fmla="*/ 84353 w 602133"/>
                <a:gd name="connsiteY37" fmla="*/ 341158 h 460429"/>
                <a:gd name="connsiteX38" fmla="*/ 4609 w 602133"/>
                <a:gd name="connsiteY38" fmla="*/ 324584 h 460429"/>
                <a:gd name="connsiteX39" fmla="*/ 461 w 602133"/>
                <a:gd name="connsiteY39" fmla="*/ 322743 h 460429"/>
                <a:gd name="connsiteX40" fmla="*/ 0 w 602133"/>
                <a:gd name="connsiteY40" fmla="*/ 322743 h 460429"/>
                <a:gd name="connsiteX41" fmla="*/ 0 w 602133"/>
                <a:gd name="connsiteY41" fmla="*/ 261052 h 460429"/>
                <a:gd name="connsiteX42" fmla="*/ 76056 w 602133"/>
                <a:gd name="connsiteY42" fmla="*/ 185090 h 460429"/>
                <a:gd name="connsiteX43" fmla="*/ 476280 w 602133"/>
                <a:gd name="connsiteY43" fmla="*/ 183239 h 460429"/>
                <a:gd name="connsiteX44" fmla="*/ 526068 w 602133"/>
                <a:gd name="connsiteY44" fmla="*/ 183239 h 460429"/>
                <a:gd name="connsiteX45" fmla="*/ 602133 w 602133"/>
                <a:gd name="connsiteY45" fmla="*/ 259201 h 460429"/>
                <a:gd name="connsiteX46" fmla="*/ 602133 w 602133"/>
                <a:gd name="connsiteY46" fmla="*/ 320432 h 460429"/>
                <a:gd name="connsiteX47" fmla="*/ 601672 w 602133"/>
                <a:gd name="connsiteY47" fmla="*/ 320432 h 460429"/>
                <a:gd name="connsiteX48" fmla="*/ 597984 w 602133"/>
                <a:gd name="connsiteY48" fmla="*/ 322733 h 460429"/>
                <a:gd name="connsiteX49" fmla="*/ 518231 w 602133"/>
                <a:gd name="connsiteY49" fmla="*/ 339307 h 460429"/>
                <a:gd name="connsiteX50" fmla="*/ 518231 w 602133"/>
                <a:gd name="connsiteY50" fmla="*/ 320432 h 460429"/>
                <a:gd name="connsiteX51" fmla="*/ 453691 w 602133"/>
                <a:gd name="connsiteY51" fmla="*/ 233881 h 460429"/>
                <a:gd name="connsiteX52" fmla="*/ 476280 w 602133"/>
                <a:gd name="connsiteY52" fmla="*/ 183239 h 460429"/>
                <a:gd name="connsiteX53" fmla="*/ 304510 w 602133"/>
                <a:gd name="connsiteY53" fmla="*/ 181462 h 460429"/>
                <a:gd name="connsiteX54" fmla="*/ 363739 w 602133"/>
                <a:gd name="connsiteY54" fmla="*/ 240839 h 460429"/>
                <a:gd name="connsiteX55" fmla="*/ 304510 w 602133"/>
                <a:gd name="connsiteY55" fmla="*/ 300216 h 460429"/>
                <a:gd name="connsiteX56" fmla="*/ 245281 w 602133"/>
                <a:gd name="connsiteY56" fmla="*/ 240839 h 460429"/>
                <a:gd name="connsiteX57" fmla="*/ 304510 w 602133"/>
                <a:gd name="connsiteY57" fmla="*/ 181462 h 460429"/>
                <a:gd name="connsiteX58" fmla="*/ 274338 w 602133"/>
                <a:gd name="connsiteY58" fmla="*/ 133116 h 460429"/>
                <a:gd name="connsiteX59" fmla="*/ 328757 w 602133"/>
                <a:gd name="connsiteY59" fmla="*/ 133116 h 460429"/>
                <a:gd name="connsiteX60" fmla="*/ 345821 w 602133"/>
                <a:gd name="connsiteY60" fmla="*/ 134957 h 460429"/>
                <a:gd name="connsiteX61" fmla="*/ 332447 w 602133"/>
                <a:gd name="connsiteY61" fmla="*/ 172703 h 460429"/>
                <a:gd name="connsiteX62" fmla="*/ 304776 w 602133"/>
                <a:gd name="connsiteY62" fmla="*/ 166719 h 460429"/>
                <a:gd name="connsiteX63" fmla="*/ 270648 w 602133"/>
                <a:gd name="connsiteY63" fmla="*/ 175465 h 460429"/>
                <a:gd name="connsiteX64" fmla="*/ 257274 w 602133"/>
                <a:gd name="connsiteY64" fmla="*/ 134957 h 460429"/>
                <a:gd name="connsiteX65" fmla="*/ 274338 w 602133"/>
                <a:gd name="connsiteY65" fmla="*/ 133116 h 460429"/>
                <a:gd name="connsiteX66" fmla="*/ 402940 w 602133"/>
                <a:gd name="connsiteY66" fmla="*/ 120160 h 460429"/>
                <a:gd name="connsiteX67" fmla="*/ 462427 w 602133"/>
                <a:gd name="connsiteY67" fmla="*/ 179582 h 460429"/>
                <a:gd name="connsiteX68" fmla="*/ 402940 w 602133"/>
                <a:gd name="connsiteY68" fmla="*/ 238543 h 460429"/>
                <a:gd name="connsiteX69" fmla="*/ 377577 w 602133"/>
                <a:gd name="connsiteY69" fmla="*/ 233015 h 460429"/>
                <a:gd name="connsiteX70" fmla="*/ 343452 w 602133"/>
                <a:gd name="connsiteY70" fmla="*/ 178661 h 460429"/>
                <a:gd name="connsiteX71" fmla="*/ 402940 w 602133"/>
                <a:gd name="connsiteY71" fmla="*/ 120160 h 460429"/>
                <a:gd name="connsiteX72" fmla="*/ 200081 w 602133"/>
                <a:gd name="connsiteY72" fmla="*/ 120160 h 460429"/>
                <a:gd name="connsiteX73" fmla="*/ 259569 w 602133"/>
                <a:gd name="connsiteY73" fmla="*/ 179582 h 460429"/>
                <a:gd name="connsiteX74" fmla="*/ 259569 w 602133"/>
                <a:gd name="connsiteY74" fmla="*/ 182806 h 460429"/>
                <a:gd name="connsiteX75" fmla="*/ 231900 w 602133"/>
                <a:gd name="connsiteY75" fmla="*/ 229791 h 460429"/>
                <a:gd name="connsiteX76" fmla="*/ 200081 w 602133"/>
                <a:gd name="connsiteY76" fmla="*/ 238543 h 460429"/>
                <a:gd name="connsiteX77" fmla="*/ 140594 w 602133"/>
                <a:gd name="connsiteY77" fmla="*/ 179582 h 460429"/>
                <a:gd name="connsiteX78" fmla="*/ 200081 w 602133"/>
                <a:gd name="connsiteY78" fmla="*/ 120160 h 460429"/>
                <a:gd name="connsiteX79" fmla="*/ 101428 w 602133"/>
                <a:gd name="connsiteY79" fmla="*/ 62190 h 460429"/>
                <a:gd name="connsiteX80" fmla="*/ 160879 w 602133"/>
                <a:gd name="connsiteY80" fmla="*/ 120646 h 460429"/>
                <a:gd name="connsiteX81" fmla="*/ 126315 w 602133"/>
                <a:gd name="connsiteY81" fmla="*/ 175421 h 460429"/>
                <a:gd name="connsiteX82" fmla="*/ 101428 w 602133"/>
                <a:gd name="connsiteY82" fmla="*/ 180944 h 460429"/>
                <a:gd name="connsiteX83" fmla="*/ 41978 w 602133"/>
                <a:gd name="connsiteY83" fmla="*/ 121567 h 460429"/>
                <a:gd name="connsiteX84" fmla="*/ 101428 w 602133"/>
                <a:gd name="connsiteY84" fmla="*/ 62190 h 460429"/>
                <a:gd name="connsiteX85" fmla="*/ 500695 w 602133"/>
                <a:gd name="connsiteY85" fmla="*/ 60339 h 460429"/>
                <a:gd name="connsiteX86" fmla="*/ 560154 w 602133"/>
                <a:gd name="connsiteY86" fmla="*/ 119716 h 460429"/>
                <a:gd name="connsiteX87" fmla="*/ 500695 w 602133"/>
                <a:gd name="connsiteY87" fmla="*/ 179093 h 460429"/>
                <a:gd name="connsiteX88" fmla="*/ 475805 w 602133"/>
                <a:gd name="connsiteY88" fmla="*/ 173570 h 460429"/>
                <a:gd name="connsiteX89" fmla="*/ 441697 w 602133"/>
                <a:gd name="connsiteY89" fmla="*/ 118795 h 460429"/>
                <a:gd name="connsiteX90" fmla="*/ 500695 w 602133"/>
                <a:gd name="connsiteY90" fmla="*/ 60339 h 460429"/>
                <a:gd name="connsiteX91" fmla="*/ 413085 w 602133"/>
                <a:gd name="connsiteY91" fmla="*/ 16140 h 460429"/>
                <a:gd name="connsiteX92" fmla="*/ 468869 w 602133"/>
                <a:gd name="connsiteY92" fmla="*/ 55274 h 460429"/>
                <a:gd name="connsiteX93" fmla="*/ 429221 w 602133"/>
                <a:gd name="connsiteY93" fmla="*/ 112824 h 460429"/>
                <a:gd name="connsiteX94" fmla="*/ 402020 w 602133"/>
                <a:gd name="connsiteY94" fmla="*/ 107760 h 460429"/>
                <a:gd name="connsiteX95" fmla="*/ 370670 w 602133"/>
                <a:gd name="connsiteY95" fmla="*/ 115126 h 460429"/>
                <a:gd name="connsiteX96" fmla="*/ 363294 w 602133"/>
                <a:gd name="connsiteY96" fmla="*/ 105918 h 460429"/>
                <a:gd name="connsiteX97" fmla="*/ 376664 w 602133"/>
                <a:gd name="connsiteY97" fmla="*/ 63561 h 460429"/>
                <a:gd name="connsiteX98" fmla="*/ 370670 w 602133"/>
                <a:gd name="connsiteY98" fmla="*/ 34556 h 460429"/>
                <a:gd name="connsiteX99" fmla="*/ 413085 w 602133"/>
                <a:gd name="connsiteY99" fmla="*/ 16140 h 460429"/>
                <a:gd name="connsiteX100" fmla="*/ 192697 w 602133"/>
                <a:gd name="connsiteY100" fmla="*/ 16140 h 460429"/>
                <a:gd name="connsiteX101" fmla="*/ 231875 w 602133"/>
                <a:gd name="connsiteY101" fmla="*/ 31337 h 460429"/>
                <a:gd name="connsiteX102" fmla="*/ 224501 w 602133"/>
                <a:gd name="connsiteY102" fmla="*/ 63573 h 460429"/>
                <a:gd name="connsiteX103" fmla="*/ 240172 w 602133"/>
                <a:gd name="connsiteY103" fmla="*/ 109165 h 460429"/>
                <a:gd name="connsiteX104" fmla="*/ 233719 w 602133"/>
                <a:gd name="connsiteY104" fmla="*/ 116533 h 460429"/>
                <a:gd name="connsiteX105" fmla="*/ 199150 w 602133"/>
                <a:gd name="connsiteY105" fmla="*/ 107783 h 460429"/>
                <a:gd name="connsiteX106" fmla="*/ 171034 w 602133"/>
                <a:gd name="connsiteY106" fmla="*/ 114230 h 460429"/>
                <a:gd name="connsiteX107" fmla="*/ 136004 w 602133"/>
                <a:gd name="connsiteY107" fmla="*/ 59429 h 460429"/>
                <a:gd name="connsiteX108" fmla="*/ 192697 w 602133"/>
                <a:gd name="connsiteY108" fmla="*/ 16140 h 460429"/>
                <a:gd name="connsiteX109" fmla="*/ 301511 w 602133"/>
                <a:gd name="connsiteY109" fmla="*/ 0 h 460429"/>
                <a:gd name="connsiteX110" fmla="*/ 366033 w 602133"/>
                <a:gd name="connsiteY110" fmla="*/ 64485 h 460429"/>
                <a:gd name="connsiteX111" fmla="*/ 301511 w 602133"/>
                <a:gd name="connsiteY111" fmla="*/ 128970 h 460429"/>
                <a:gd name="connsiteX112" fmla="*/ 236989 w 602133"/>
                <a:gd name="connsiteY112" fmla="*/ 64485 h 460429"/>
                <a:gd name="connsiteX113" fmla="*/ 301511 w 602133"/>
                <a:gd name="connsiteY113" fmla="*/ 0 h 46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602133" h="460429">
                  <a:moveTo>
                    <a:pt x="279380" y="303917"/>
                  </a:moveTo>
                  <a:lnTo>
                    <a:pt x="329638" y="303917"/>
                  </a:lnTo>
                  <a:cubicBezTo>
                    <a:pt x="371596" y="303917"/>
                    <a:pt x="405716" y="337981"/>
                    <a:pt x="405716" y="379871"/>
                  </a:cubicBezTo>
                  <a:lnTo>
                    <a:pt x="405716" y="441555"/>
                  </a:lnTo>
                  <a:lnTo>
                    <a:pt x="405255" y="441555"/>
                  </a:lnTo>
                  <a:lnTo>
                    <a:pt x="401566" y="443857"/>
                  </a:lnTo>
                  <a:cubicBezTo>
                    <a:pt x="399261" y="444778"/>
                    <a:pt x="366985" y="460429"/>
                    <a:pt x="311195" y="460429"/>
                  </a:cubicBezTo>
                  <a:cubicBezTo>
                    <a:pt x="282608" y="460429"/>
                    <a:pt x="247566" y="456286"/>
                    <a:pt x="207452" y="443857"/>
                  </a:cubicBezTo>
                  <a:lnTo>
                    <a:pt x="203302" y="442476"/>
                  </a:lnTo>
                  <a:lnTo>
                    <a:pt x="203302" y="441555"/>
                  </a:lnTo>
                  <a:lnTo>
                    <a:pt x="203302" y="379871"/>
                  </a:lnTo>
                  <a:cubicBezTo>
                    <a:pt x="203302" y="337981"/>
                    <a:pt x="237422" y="303917"/>
                    <a:pt x="279380" y="303917"/>
                  </a:cubicBezTo>
                  <a:close/>
                  <a:moveTo>
                    <a:pt x="378044" y="242690"/>
                  </a:moveTo>
                  <a:lnTo>
                    <a:pt x="428312" y="242690"/>
                  </a:lnTo>
                  <a:cubicBezTo>
                    <a:pt x="470279" y="242690"/>
                    <a:pt x="504406" y="276754"/>
                    <a:pt x="504406" y="318644"/>
                  </a:cubicBezTo>
                  <a:lnTo>
                    <a:pt x="504406" y="380329"/>
                  </a:lnTo>
                  <a:lnTo>
                    <a:pt x="503945" y="380329"/>
                  </a:lnTo>
                  <a:lnTo>
                    <a:pt x="499794" y="382630"/>
                  </a:lnTo>
                  <a:cubicBezTo>
                    <a:pt x="497950" y="383551"/>
                    <a:pt x="469357" y="397361"/>
                    <a:pt x="420011" y="399202"/>
                  </a:cubicBezTo>
                  <a:lnTo>
                    <a:pt x="420011" y="380329"/>
                  </a:lnTo>
                  <a:cubicBezTo>
                    <a:pt x="420011" y="339359"/>
                    <a:pt x="392801" y="304834"/>
                    <a:pt x="355446" y="293787"/>
                  </a:cubicBezTo>
                  <a:cubicBezTo>
                    <a:pt x="368820" y="280897"/>
                    <a:pt x="377583" y="262944"/>
                    <a:pt x="378044" y="242690"/>
                  </a:cubicBezTo>
                  <a:close/>
                  <a:moveTo>
                    <a:pt x="175210" y="242690"/>
                  </a:moveTo>
                  <a:lnTo>
                    <a:pt x="225454" y="242690"/>
                  </a:lnTo>
                  <a:cubicBezTo>
                    <a:pt x="227298" y="242690"/>
                    <a:pt x="229142" y="243150"/>
                    <a:pt x="230986" y="243150"/>
                  </a:cubicBezTo>
                  <a:cubicBezTo>
                    <a:pt x="231447" y="262947"/>
                    <a:pt x="240205" y="280901"/>
                    <a:pt x="253573" y="293792"/>
                  </a:cubicBezTo>
                  <a:cubicBezTo>
                    <a:pt x="216235" y="304841"/>
                    <a:pt x="189038" y="339369"/>
                    <a:pt x="189038" y="380343"/>
                  </a:cubicBezTo>
                  <a:lnTo>
                    <a:pt x="189038" y="398758"/>
                  </a:lnTo>
                  <a:cubicBezTo>
                    <a:pt x="164146" y="397377"/>
                    <a:pt x="135567" y="392773"/>
                    <a:pt x="103300" y="382645"/>
                  </a:cubicBezTo>
                  <a:lnTo>
                    <a:pt x="99151" y="381264"/>
                  </a:lnTo>
                  <a:lnTo>
                    <a:pt x="98690" y="380343"/>
                  </a:lnTo>
                  <a:lnTo>
                    <a:pt x="98690" y="318652"/>
                  </a:lnTo>
                  <a:cubicBezTo>
                    <a:pt x="98690" y="276758"/>
                    <a:pt x="133262" y="242690"/>
                    <a:pt x="175210" y="242690"/>
                  </a:cubicBezTo>
                  <a:close/>
                  <a:moveTo>
                    <a:pt x="76056" y="185090"/>
                  </a:moveTo>
                  <a:lnTo>
                    <a:pt x="126300" y="185090"/>
                  </a:lnTo>
                  <a:cubicBezTo>
                    <a:pt x="126760" y="204886"/>
                    <a:pt x="135058" y="222841"/>
                    <a:pt x="148886" y="235732"/>
                  </a:cubicBezTo>
                  <a:cubicBezTo>
                    <a:pt x="111549" y="246781"/>
                    <a:pt x="84353" y="281309"/>
                    <a:pt x="84353" y="322283"/>
                  </a:cubicBezTo>
                  <a:lnTo>
                    <a:pt x="84353" y="341158"/>
                  </a:lnTo>
                  <a:cubicBezTo>
                    <a:pt x="34571" y="339316"/>
                    <a:pt x="6453" y="325505"/>
                    <a:pt x="4609" y="324584"/>
                  </a:cubicBezTo>
                  <a:lnTo>
                    <a:pt x="461" y="322743"/>
                  </a:lnTo>
                  <a:lnTo>
                    <a:pt x="0" y="322743"/>
                  </a:lnTo>
                  <a:lnTo>
                    <a:pt x="0" y="261052"/>
                  </a:lnTo>
                  <a:cubicBezTo>
                    <a:pt x="0" y="219158"/>
                    <a:pt x="34110" y="185090"/>
                    <a:pt x="76056" y="185090"/>
                  </a:cubicBezTo>
                  <a:close/>
                  <a:moveTo>
                    <a:pt x="476280" y="183239"/>
                  </a:moveTo>
                  <a:lnTo>
                    <a:pt x="526068" y="183239"/>
                  </a:lnTo>
                  <a:cubicBezTo>
                    <a:pt x="568019" y="183239"/>
                    <a:pt x="602133" y="217307"/>
                    <a:pt x="602133" y="259201"/>
                  </a:cubicBezTo>
                  <a:lnTo>
                    <a:pt x="602133" y="320432"/>
                  </a:lnTo>
                  <a:lnTo>
                    <a:pt x="601672" y="320432"/>
                  </a:lnTo>
                  <a:lnTo>
                    <a:pt x="597984" y="322733"/>
                  </a:lnTo>
                  <a:cubicBezTo>
                    <a:pt x="596140" y="323654"/>
                    <a:pt x="567558" y="337465"/>
                    <a:pt x="518231" y="339307"/>
                  </a:cubicBezTo>
                  <a:lnTo>
                    <a:pt x="518231" y="320432"/>
                  </a:lnTo>
                  <a:cubicBezTo>
                    <a:pt x="518231" y="279458"/>
                    <a:pt x="490571" y="244930"/>
                    <a:pt x="453691" y="233881"/>
                  </a:cubicBezTo>
                  <a:cubicBezTo>
                    <a:pt x="467060" y="220990"/>
                    <a:pt x="475358" y="203035"/>
                    <a:pt x="476280" y="183239"/>
                  </a:cubicBezTo>
                  <a:close/>
                  <a:moveTo>
                    <a:pt x="304510" y="181462"/>
                  </a:moveTo>
                  <a:cubicBezTo>
                    <a:pt x="337221" y="181462"/>
                    <a:pt x="363739" y="208046"/>
                    <a:pt x="363739" y="240839"/>
                  </a:cubicBezTo>
                  <a:cubicBezTo>
                    <a:pt x="363739" y="273632"/>
                    <a:pt x="337221" y="300216"/>
                    <a:pt x="304510" y="300216"/>
                  </a:cubicBezTo>
                  <a:cubicBezTo>
                    <a:pt x="271799" y="300216"/>
                    <a:pt x="245281" y="273632"/>
                    <a:pt x="245281" y="240839"/>
                  </a:cubicBezTo>
                  <a:cubicBezTo>
                    <a:pt x="245281" y="208046"/>
                    <a:pt x="271799" y="181462"/>
                    <a:pt x="304510" y="181462"/>
                  </a:cubicBezTo>
                  <a:close/>
                  <a:moveTo>
                    <a:pt x="274338" y="133116"/>
                  </a:moveTo>
                  <a:lnTo>
                    <a:pt x="328757" y="133116"/>
                  </a:lnTo>
                  <a:cubicBezTo>
                    <a:pt x="334753" y="133116"/>
                    <a:pt x="340287" y="134037"/>
                    <a:pt x="345821" y="134957"/>
                  </a:cubicBezTo>
                  <a:cubicBezTo>
                    <a:pt x="337981" y="145545"/>
                    <a:pt x="333369" y="158894"/>
                    <a:pt x="332447" y="172703"/>
                  </a:cubicBezTo>
                  <a:cubicBezTo>
                    <a:pt x="324145" y="169021"/>
                    <a:pt x="314461" y="166719"/>
                    <a:pt x="304776" y="166719"/>
                  </a:cubicBezTo>
                  <a:cubicBezTo>
                    <a:pt x="292324" y="166719"/>
                    <a:pt x="280794" y="169941"/>
                    <a:pt x="270648" y="175465"/>
                  </a:cubicBezTo>
                  <a:cubicBezTo>
                    <a:pt x="270648" y="160275"/>
                    <a:pt x="265575" y="146465"/>
                    <a:pt x="257274" y="134957"/>
                  </a:cubicBezTo>
                  <a:cubicBezTo>
                    <a:pt x="262808" y="134037"/>
                    <a:pt x="268342" y="133116"/>
                    <a:pt x="274338" y="133116"/>
                  </a:cubicBezTo>
                  <a:close/>
                  <a:moveTo>
                    <a:pt x="402940" y="120160"/>
                  </a:moveTo>
                  <a:cubicBezTo>
                    <a:pt x="435681" y="120160"/>
                    <a:pt x="462427" y="146416"/>
                    <a:pt x="462427" y="179582"/>
                  </a:cubicBezTo>
                  <a:cubicBezTo>
                    <a:pt x="462427" y="212287"/>
                    <a:pt x="435681" y="238543"/>
                    <a:pt x="402940" y="238543"/>
                  </a:cubicBezTo>
                  <a:cubicBezTo>
                    <a:pt x="393717" y="238543"/>
                    <a:pt x="385416" y="236700"/>
                    <a:pt x="377577" y="233015"/>
                  </a:cubicBezTo>
                  <a:cubicBezTo>
                    <a:pt x="375271" y="209984"/>
                    <a:pt x="362359" y="190176"/>
                    <a:pt x="343452" y="178661"/>
                  </a:cubicBezTo>
                  <a:cubicBezTo>
                    <a:pt x="343913" y="145956"/>
                    <a:pt x="370198" y="120160"/>
                    <a:pt x="402940" y="120160"/>
                  </a:cubicBezTo>
                  <a:close/>
                  <a:moveTo>
                    <a:pt x="200081" y="120160"/>
                  </a:moveTo>
                  <a:cubicBezTo>
                    <a:pt x="232823" y="120160"/>
                    <a:pt x="259569" y="146416"/>
                    <a:pt x="259569" y="179582"/>
                  </a:cubicBezTo>
                  <a:cubicBezTo>
                    <a:pt x="259569" y="180503"/>
                    <a:pt x="259569" y="181424"/>
                    <a:pt x="259569" y="182806"/>
                  </a:cubicBezTo>
                  <a:cubicBezTo>
                    <a:pt x="244812" y="193861"/>
                    <a:pt x="234667" y="210444"/>
                    <a:pt x="231900" y="229791"/>
                  </a:cubicBezTo>
                  <a:cubicBezTo>
                    <a:pt x="222677" y="235319"/>
                    <a:pt x="212071" y="238543"/>
                    <a:pt x="200081" y="238543"/>
                  </a:cubicBezTo>
                  <a:cubicBezTo>
                    <a:pt x="167340" y="238543"/>
                    <a:pt x="140594" y="212287"/>
                    <a:pt x="140594" y="179582"/>
                  </a:cubicBezTo>
                  <a:cubicBezTo>
                    <a:pt x="140594" y="146416"/>
                    <a:pt x="167340" y="120160"/>
                    <a:pt x="200081" y="120160"/>
                  </a:cubicBezTo>
                  <a:close/>
                  <a:moveTo>
                    <a:pt x="101428" y="62190"/>
                  </a:moveTo>
                  <a:cubicBezTo>
                    <a:pt x="133688" y="62190"/>
                    <a:pt x="160418" y="88426"/>
                    <a:pt x="160879" y="120646"/>
                  </a:cubicBezTo>
                  <a:cubicBezTo>
                    <a:pt x="141984" y="132154"/>
                    <a:pt x="128619" y="152406"/>
                    <a:pt x="126315" y="175421"/>
                  </a:cubicBezTo>
                  <a:cubicBezTo>
                    <a:pt x="118941" y="178643"/>
                    <a:pt x="110185" y="180944"/>
                    <a:pt x="101428" y="180944"/>
                  </a:cubicBezTo>
                  <a:cubicBezTo>
                    <a:pt x="68708" y="180944"/>
                    <a:pt x="41978" y="154247"/>
                    <a:pt x="41978" y="121567"/>
                  </a:cubicBezTo>
                  <a:cubicBezTo>
                    <a:pt x="41978" y="88887"/>
                    <a:pt x="68708" y="62190"/>
                    <a:pt x="101428" y="62190"/>
                  </a:cubicBezTo>
                  <a:close/>
                  <a:moveTo>
                    <a:pt x="500695" y="60339"/>
                  </a:moveTo>
                  <a:cubicBezTo>
                    <a:pt x="533882" y="60339"/>
                    <a:pt x="560154" y="87036"/>
                    <a:pt x="560154" y="119716"/>
                  </a:cubicBezTo>
                  <a:cubicBezTo>
                    <a:pt x="560154" y="152396"/>
                    <a:pt x="533882" y="179093"/>
                    <a:pt x="500695" y="179093"/>
                  </a:cubicBezTo>
                  <a:cubicBezTo>
                    <a:pt x="491938" y="179093"/>
                    <a:pt x="483180" y="176792"/>
                    <a:pt x="475805" y="173570"/>
                  </a:cubicBezTo>
                  <a:cubicBezTo>
                    <a:pt x="473501" y="150095"/>
                    <a:pt x="460134" y="130303"/>
                    <a:pt x="441697" y="118795"/>
                  </a:cubicBezTo>
                  <a:cubicBezTo>
                    <a:pt x="442158" y="86575"/>
                    <a:pt x="468431" y="60339"/>
                    <a:pt x="500695" y="60339"/>
                  </a:cubicBezTo>
                  <a:close/>
                  <a:moveTo>
                    <a:pt x="413085" y="16140"/>
                  </a:moveTo>
                  <a:cubicBezTo>
                    <a:pt x="438441" y="16140"/>
                    <a:pt x="460571" y="31794"/>
                    <a:pt x="468869" y="55274"/>
                  </a:cubicBezTo>
                  <a:cubicBezTo>
                    <a:pt x="446279" y="66324"/>
                    <a:pt x="431526" y="87962"/>
                    <a:pt x="429221" y="112824"/>
                  </a:cubicBezTo>
                  <a:cubicBezTo>
                    <a:pt x="422766" y="110522"/>
                    <a:pt x="412624" y="107760"/>
                    <a:pt x="402020" y="107760"/>
                  </a:cubicBezTo>
                  <a:cubicBezTo>
                    <a:pt x="390956" y="107760"/>
                    <a:pt x="380352" y="110062"/>
                    <a:pt x="370670" y="115126"/>
                  </a:cubicBezTo>
                  <a:cubicBezTo>
                    <a:pt x="367904" y="112364"/>
                    <a:pt x="365599" y="109141"/>
                    <a:pt x="363294" y="105918"/>
                  </a:cubicBezTo>
                  <a:cubicBezTo>
                    <a:pt x="372054" y="93487"/>
                    <a:pt x="376664" y="78754"/>
                    <a:pt x="376664" y="63561"/>
                  </a:cubicBezTo>
                  <a:cubicBezTo>
                    <a:pt x="376664" y="53432"/>
                    <a:pt x="374359" y="43764"/>
                    <a:pt x="370670" y="34556"/>
                  </a:cubicBezTo>
                  <a:cubicBezTo>
                    <a:pt x="381735" y="22586"/>
                    <a:pt x="396949" y="16140"/>
                    <a:pt x="413085" y="16140"/>
                  </a:cubicBezTo>
                  <a:close/>
                  <a:moveTo>
                    <a:pt x="192697" y="16140"/>
                  </a:moveTo>
                  <a:cubicBezTo>
                    <a:pt x="207447" y="16140"/>
                    <a:pt x="221274" y="21206"/>
                    <a:pt x="231875" y="31337"/>
                  </a:cubicBezTo>
                  <a:cubicBezTo>
                    <a:pt x="227266" y="41008"/>
                    <a:pt x="224501" y="52060"/>
                    <a:pt x="224501" y="63573"/>
                  </a:cubicBezTo>
                  <a:cubicBezTo>
                    <a:pt x="224501" y="80152"/>
                    <a:pt x="230032" y="96270"/>
                    <a:pt x="240172" y="109165"/>
                  </a:cubicBezTo>
                  <a:cubicBezTo>
                    <a:pt x="238328" y="111928"/>
                    <a:pt x="236024" y="114230"/>
                    <a:pt x="233719" y="116533"/>
                  </a:cubicBezTo>
                  <a:cubicBezTo>
                    <a:pt x="223118" y="111007"/>
                    <a:pt x="211134" y="107783"/>
                    <a:pt x="199150" y="107783"/>
                  </a:cubicBezTo>
                  <a:cubicBezTo>
                    <a:pt x="189010" y="107783"/>
                    <a:pt x="177948" y="111467"/>
                    <a:pt x="171034" y="114230"/>
                  </a:cubicBezTo>
                  <a:cubicBezTo>
                    <a:pt x="168729" y="91204"/>
                    <a:pt x="155824" y="70942"/>
                    <a:pt x="136004" y="59429"/>
                  </a:cubicBezTo>
                  <a:cubicBezTo>
                    <a:pt x="142457" y="34100"/>
                    <a:pt x="165964" y="16140"/>
                    <a:pt x="192697" y="16140"/>
                  </a:cubicBezTo>
                  <a:close/>
                  <a:moveTo>
                    <a:pt x="301511" y="0"/>
                  </a:moveTo>
                  <a:cubicBezTo>
                    <a:pt x="337146" y="0"/>
                    <a:pt x="366033" y="28871"/>
                    <a:pt x="366033" y="64485"/>
                  </a:cubicBezTo>
                  <a:cubicBezTo>
                    <a:pt x="366033" y="100099"/>
                    <a:pt x="337146" y="128970"/>
                    <a:pt x="301511" y="128970"/>
                  </a:cubicBezTo>
                  <a:cubicBezTo>
                    <a:pt x="265876" y="128970"/>
                    <a:pt x="236989" y="100099"/>
                    <a:pt x="236989" y="64485"/>
                  </a:cubicBezTo>
                  <a:cubicBezTo>
                    <a:pt x="236989" y="28871"/>
                    <a:pt x="265876" y="0"/>
                    <a:pt x="301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57093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673348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3600" b="1" kern="0" dirty="0">
                <a:solidFill>
                  <a:schemeClr val="accent2"/>
                </a:solidFill>
                <a:latin typeface="+mn-ea"/>
              </a:rPr>
              <a:t>安转与配置</a:t>
            </a:r>
            <a:endParaRPr lang="en-US" altLang="zh-CN" sz="3600" b="1" kern="0" dirty="0">
              <a:solidFill>
                <a:schemeClr val="accent2"/>
              </a:solidFill>
              <a:latin typeface="+mn-ea"/>
            </a:endParaRPr>
          </a:p>
        </p:txBody>
      </p:sp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6472284" y="1872343"/>
            <a:ext cx="5274310" cy="40252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图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1306286" y="5312229"/>
            <a:ext cx="3443921" cy="861694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9" name="组合 8"/>
          <p:cNvGrpSpPr/>
          <p:nvPr/>
        </p:nvGrpSpPr>
        <p:grpSpPr>
          <a:xfrm>
            <a:off x="1262744" y="1494971"/>
            <a:ext cx="3585028" cy="2569028"/>
            <a:chOff x="493487" y="2322286"/>
            <a:chExt cx="3585028" cy="2569028"/>
          </a:xfrm>
        </p:grpSpPr>
        <p:pic>
          <p:nvPicPr>
            <p:cNvPr id="3" name="图片 2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909274" y="2810964"/>
              <a:ext cx="1066165" cy="1637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图片 3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2431687" y="2810964"/>
              <a:ext cx="1180465" cy="1637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矩形 7"/>
            <p:cNvSpPr/>
            <p:nvPr/>
          </p:nvSpPr>
          <p:spPr>
            <a:xfrm>
              <a:off x="493487" y="2322286"/>
              <a:ext cx="3585028" cy="25690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" name="直接箭头连接符 10"/>
          <p:cNvCxnSpPr>
            <a:stCxn id="8" idx="3"/>
            <a:endCxn id="5" idx="1"/>
          </p:cNvCxnSpPr>
          <p:nvPr/>
        </p:nvCxnSpPr>
        <p:spPr>
          <a:xfrm>
            <a:off x="4847772" y="2779485"/>
            <a:ext cx="1624512" cy="1105491"/>
          </a:xfrm>
          <a:prstGeom prst="straightConnector1">
            <a:avLst/>
          </a:prstGeom>
          <a:ln w="698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5" idx="1"/>
            <a:endCxn id="7" idx="3"/>
          </p:cNvCxnSpPr>
          <p:nvPr/>
        </p:nvCxnSpPr>
        <p:spPr>
          <a:xfrm flipH="1">
            <a:off x="4750207" y="3884976"/>
            <a:ext cx="1722077" cy="1858100"/>
          </a:xfrm>
          <a:prstGeom prst="straightConnector1">
            <a:avLst/>
          </a:prstGeom>
          <a:ln w="698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99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673348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3600" b="1" kern="0" dirty="0">
                <a:solidFill>
                  <a:schemeClr val="accent2"/>
                </a:solidFill>
                <a:latin typeface="+mn-ea"/>
              </a:rPr>
              <a:t>安转与配置</a:t>
            </a:r>
            <a:endParaRPr lang="en-US" altLang="zh-CN" sz="3600" b="1" kern="0" dirty="0">
              <a:solidFill>
                <a:schemeClr val="accent2"/>
              </a:solidFill>
              <a:latin typeface="+mn-ea"/>
            </a:endParaRPr>
          </a:p>
        </p:txBody>
      </p:sp>
      <p:pic>
        <p:nvPicPr>
          <p:cNvPr id="12" name="图片 11"/>
          <p:cNvPicPr/>
          <p:nvPr/>
        </p:nvPicPr>
        <p:blipFill>
          <a:blip r:embed="rId3"/>
          <a:stretch>
            <a:fillRect/>
          </a:stretch>
        </p:blipFill>
        <p:spPr>
          <a:xfrm>
            <a:off x="439874" y="2275839"/>
            <a:ext cx="5274310" cy="4135120"/>
          </a:xfrm>
          <a:prstGeom prst="rect">
            <a:avLst/>
          </a:prstGeom>
        </p:spPr>
      </p:pic>
      <p:pic>
        <p:nvPicPr>
          <p:cNvPr id="14" name="图片 13"/>
          <p:cNvPicPr/>
          <p:nvPr/>
        </p:nvPicPr>
        <p:blipFill>
          <a:blip r:embed="rId4"/>
          <a:stretch>
            <a:fillRect/>
          </a:stretch>
        </p:blipFill>
        <p:spPr>
          <a:xfrm>
            <a:off x="6681016" y="2012314"/>
            <a:ext cx="5274310" cy="46621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6372" y="1567953"/>
            <a:ext cx="480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点击最上面的安装，然后选择安装路径，</a:t>
            </a:r>
            <a:endParaRPr lang="en-US" altLang="zh-CN" sz="2000" dirty="0"/>
          </a:p>
          <a:p>
            <a:r>
              <a:rPr lang="zh-CN" altLang="en-US" sz="2000" dirty="0"/>
              <a:t>之后一直点</a:t>
            </a:r>
            <a:r>
              <a:rPr lang="en-US" altLang="zh-CN" sz="2000" dirty="0"/>
              <a:t>next</a:t>
            </a:r>
            <a:r>
              <a:rPr lang="zh-CN" altLang="en-US" sz="2000" dirty="0"/>
              <a:t>即可。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686955" y="1460231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安装过程中要导入秘钥</a:t>
            </a:r>
          </a:p>
        </p:txBody>
      </p:sp>
    </p:spTree>
    <p:extLst>
      <p:ext uri="{BB962C8B-B14F-4D97-AF65-F5344CB8AC3E}">
        <p14:creationId xmlns:p14="http://schemas.microsoft.com/office/powerpoint/2010/main" val="207430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6096000" y="3398461"/>
            <a:ext cx="57711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4000" b="1" kern="0" dirty="0">
                <a:solidFill>
                  <a:schemeClr val="accent2"/>
                </a:solidFill>
                <a:latin typeface="+mn-ea"/>
              </a:rPr>
              <a:t>使用</a:t>
            </a:r>
            <a:r>
              <a:rPr lang="en-US" altLang="zh-CN" sz="40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4000" b="1" kern="0" dirty="0">
                <a:solidFill>
                  <a:schemeClr val="accent2"/>
                </a:solidFill>
                <a:latin typeface="+mn-ea"/>
              </a:rPr>
              <a:t>建模</a:t>
            </a:r>
            <a:endParaRPr lang="en-US" altLang="zh-CN" sz="4000" b="1" kern="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6096000" y="2482009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PART 03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6235700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87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4750018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主界面</a:t>
            </a:r>
            <a:endParaRPr lang="en-US" altLang="zh-CN" sz="36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/>
          <a:srcRect l="705" r="705" b="1131"/>
          <a:stretch/>
        </p:blipFill>
        <p:spPr>
          <a:xfrm>
            <a:off x="1190171" y="1009492"/>
            <a:ext cx="9884684" cy="5464168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8" name="矩形 7"/>
          <p:cNvSpPr/>
          <p:nvPr/>
        </p:nvSpPr>
        <p:spPr>
          <a:xfrm>
            <a:off x="2843543" y="2122182"/>
            <a:ext cx="2441131" cy="91440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浏览器：用于在模型中迅速漫游。</a:t>
            </a:r>
          </a:p>
        </p:txBody>
      </p:sp>
      <p:sp>
        <p:nvSpPr>
          <p:cNvPr id="11" name="矩形 10"/>
          <p:cNvSpPr/>
          <p:nvPr/>
        </p:nvSpPr>
        <p:spPr>
          <a:xfrm>
            <a:off x="2067339" y="3816947"/>
            <a:ext cx="2686514" cy="91440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文档工具：用于查看或更新模型元素的文档。</a:t>
            </a:r>
          </a:p>
        </p:txBody>
      </p:sp>
      <p:sp>
        <p:nvSpPr>
          <p:cNvPr id="12" name="矩形 11"/>
          <p:cNvSpPr/>
          <p:nvPr/>
        </p:nvSpPr>
        <p:spPr>
          <a:xfrm>
            <a:off x="7135774" y="3036582"/>
            <a:ext cx="2896122" cy="91440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框图窗口：用于显示和编辑一个或几个</a:t>
            </a:r>
            <a:r>
              <a:rPr lang="en-US" altLang="zh-CN" dirty="0">
                <a:solidFill>
                  <a:schemeClr val="tx1"/>
                </a:solidFill>
              </a:rPr>
              <a:t>UML</a:t>
            </a:r>
            <a:r>
              <a:rPr lang="zh-CN" altLang="en-US" dirty="0">
                <a:solidFill>
                  <a:schemeClr val="tx1"/>
                </a:solidFill>
              </a:rPr>
              <a:t>框图。</a:t>
            </a:r>
          </a:p>
        </p:txBody>
      </p:sp>
      <p:sp>
        <p:nvSpPr>
          <p:cNvPr id="13" name="矩形 12"/>
          <p:cNvSpPr/>
          <p:nvPr/>
        </p:nvSpPr>
        <p:spPr>
          <a:xfrm>
            <a:off x="3537663" y="5338273"/>
            <a:ext cx="5802909" cy="651783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日志：用于查看错误信息和报告各个命令的结果。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152939" y="1179443"/>
            <a:ext cx="9077739" cy="516835"/>
            <a:chOff x="1152939" y="1179443"/>
            <a:chExt cx="9077739" cy="516835"/>
          </a:xfrm>
        </p:grpSpPr>
        <p:sp>
          <p:nvSpPr>
            <p:cNvPr id="14" name="线形标注 1 13"/>
            <p:cNvSpPr/>
            <p:nvPr/>
          </p:nvSpPr>
          <p:spPr>
            <a:xfrm>
              <a:off x="1152939" y="1245704"/>
              <a:ext cx="4585252" cy="450574"/>
            </a:xfrm>
            <a:prstGeom prst="borderCallout1">
              <a:avLst>
                <a:gd name="adj1" fmla="val 48451"/>
                <a:gd name="adj2" fmla="val 99997"/>
                <a:gd name="adj3" fmla="val 31566"/>
                <a:gd name="adj4" fmla="val 120571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6678574" y="1179443"/>
              <a:ext cx="3552104" cy="403587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</a:rPr>
                <a:t>工具栏：用于迅速访问常用命令。</a:t>
              </a:r>
            </a:p>
          </p:txBody>
        </p:sp>
      </p:grpSp>
      <p:sp>
        <p:nvSpPr>
          <p:cNvPr id="10" name="动作按钮: 上一张 9">
            <a:hlinkClick r:id="rId4" action="ppaction://hlinksldjump" highlightClick="1"/>
          </p:cNvPr>
          <p:cNvSpPr/>
          <p:nvPr/>
        </p:nvSpPr>
        <p:spPr>
          <a:xfrm>
            <a:off x="11986760" y="6671732"/>
            <a:ext cx="205240" cy="186267"/>
          </a:xfrm>
          <a:prstGeom prst="actionButtonReturn">
            <a:avLst/>
          </a:prstGeom>
          <a:ln>
            <a:solidFill>
              <a:srgbClr val="D32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71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7470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Rose——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用例图</a:t>
            </a:r>
            <a:endParaRPr lang="en-US" altLang="zh-CN" sz="36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98867" y="2056277"/>
            <a:ext cx="6096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altLang="zh-CN" sz="4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sz="4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用例图是从用户角度描述系统功能，并指出各功能的操作者。用例图展示了一组用例、参与者以及它们之间的关系。</a:t>
            </a:r>
            <a:r>
              <a:rPr lang="en-US" altLang="zh-CN" sz="2000" dirty="0">
                <a:latin typeface="+mn-ea"/>
              </a:rPr>
              <a:t>[1]</a:t>
            </a:r>
          </a:p>
        </p:txBody>
      </p:sp>
      <p:pic>
        <p:nvPicPr>
          <p:cNvPr id="6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5" t="4445" r="5225" b="5511"/>
          <a:stretch>
            <a:fillRect/>
          </a:stretch>
        </p:blipFill>
        <p:spPr>
          <a:xfrm>
            <a:off x="7008570" y="1590454"/>
            <a:ext cx="4219725" cy="44069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45117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4829887" y="0"/>
            <a:ext cx="2348720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1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Rose——</a:t>
            </a:r>
            <a:r>
              <a:rPr lang="zh-CN" altLang="en-US" sz="1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用例图</a:t>
            </a:r>
            <a:endParaRPr lang="en-US" altLang="zh-CN" sz="14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3" name="用例图示范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8483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7470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Rose——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用例图</a:t>
            </a:r>
            <a:endParaRPr lang="en-US" altLang="zh-CN" sz="36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3" name="图片 2"/>
          <p:cNvPicPr/>
          <p:nvPr/>
        </p:nvPicPr>
        <p:blipFill>
          <a:blip r:embed="rId3"/>
          <a:stretch>
            <a:fillRect/>
          </a:stretch>
        </p:blipFill>
        <p:spPr>
          <a:xfrm>
            <a:off x="3368534" y="1117635"/>
            <a:ext cx="5274310" cy="5480685"/>
          </a:xfrm>
          <a:prstGeom prst="rect">
            <a:avLst/>
          </a:prstGeom>
        </p:spPr>
      </p:pic>
      <p:sp>
        <p:nvSpPr>
          <p:cNvPr id="4" name="线形标注 1(带边框和强调线) 3"/>
          <p:cNvSpPr/>
          <p:nvPr/>
        </p:nvSpPr>
        <p:spPr>
          <a:xfrm>
            <a:off x="165100" y="1600200"/>
            <a:ext cx="3714423" cy="1308100"/>
          </a:xfrm>
          <a:prstGeom prst="accentBorderCallout1">
            <a:avLst>
              <a:gd name="adj1" fmla="val 27639"/>
              <a:gd name="adj2" fmla="val 102547"/>
              <a:gd name="adj3" fmla="val 119456"/>
              <a:gd name="adj4" fmla="val 130190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参与者</a:t>
            </a:r>
          </a:p>
          <a:p>
            <a:r>
              <a:rPr lang="zh-CN" altLang="en-US" sz="1600" dirty="0">
                <a:solidFill>
                  <a:schemeClr val="tx1"/>
                </a:solidFill>
              </a:rPr>
              <a:t>       参与者不是特指人，是指系统以外的，在使用系统或与系统交互中所扮演的角色。因此参与者可以是人，可以是事物，也可以是时间或其他系统等等。</a:t>
            </a:r>
          </a:p>
        </p:txBody>
      </p:sp>
      <p:sp>
        <p:nvSpPr>
          <p:cNvPr id="5" name="线形标注 1(带边框和强调线) 4"/>
          <p:cNvSpPr/>
          <p:nvPr/>
        </p:nvSpPr>
        <p:spPr>
          <a:xfrm>
            <a:off x="2413000" y="3410073"/>
            <a:ext cx="720718" cy="477833"/>
          </a:xfrm>
          <a:prstGeom prst="accentBorderCallout1">
            <a:avLst>
              <a:gd name="adj1" fmla="val 27639"/>
              <a:gd name="adj2" fmla="val 104598"/>
              <a:gd name="adj3" fmla="val -549"/>
              <a:gd name="adj4" fmla="val 168830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注释</a:t>
            </a:r>
          </a:p>
        </p:txBody>
      </p:sp>
      <p:sp>
        <p:nvSpPr>
          <p:cNvPr id="7" name="线形标注 1(带边框和强调线) 6"/>
          <p:cNvSpPr/>
          <p:nvPr/>
        </p:nvSpPr>
        <p:spPr>
          <a:xfrm>
            <a:off x="165100" y="4450013"/>
            <a:ext cx="3943022" cy="1455487"/>
          </a:xfrm>
          <a:prstGeom prst="accentBorderCallout1">
            <a:avLst>
              <a:gd name="adj1" fmla="val 28512"/>
              <a:gd name="adj2" fmla="val 102021"/>
              <a:gd name="adj3" fmla="val 10212"/>
              <a:gd name="adj4" fmla="val 122168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泛化</a:t>
            </a:r>
            <a:endParaRPr lang="en-US" altLang="zh-CN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泛化是一种一般化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特殊化的关系，是一般事物（父类）和该事物较为特殊的种类（子类）之间的关系，子类继承父类的属性和操作，除此之外，子类还添加新的属性和操作。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8" name="线形标注 1(带边框和强调线) 7"/>
          <p:cNvSpPr/>
          <p:nvPr/>
        </p:nvSpPr>
        <p:spPr>
          <a:xfrm>
            <a:off x="8867433" y="416483"/>
            <a:ext cx="3140169" cy="1310717"/>
          </a:xfrm>
          <a:prstGeom prst="accentBorderCallout1">
            <a:avLst>
              <a:gd name="adj1" fmla="val 51641"/>
              <a:gd name="adj2" fmla="val -2215"/>
              <a:gd name="adj3" fmla="val 132863"/>
              <a:gd name="adj4" fmla="val -54902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依赖</a:t>
            </a:r>
            <a:endParaRPr lang="en-US" altLang="zh-CN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依赖是两个模型元素间的语义关系，其中一个元素（独立事务）发生变化会影响另一个元素（依赖事务）的语义。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11" name="线形标注 1(带边框和强调线) 10"/>
          <p:cNvSpPr/>
          <p:nvPr/>
        </p:nvSpPr>
        <p:spPr>
          <a:xfrm>
            <a:off x="8867433" y="3917827"/>
            <a:ext cx="3129943" cy="1064371"/>
          </a:xfrm>
          <a:prstGeom prst="accentBorderCallout1">
            <a:avLst>
              <a:gd name="adj1" fmla="val 45417"/>
              <a:gd name="adj2" fmla="val -2095"/>
              <a:gd name="adj3" fmla="val 46560"/>
              <a:gd name="adj4" fmla="val -8598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实现某功能的一组构件事物之间的消息的集合，涉及消息、动作序列、链接。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12" name="线形标注 1(带边框和强调线) 11"/>
          <p:cNvSpPr/>
          <p:nvPr/>
        </p:nvSpPr>
        <p:spPr>
          <a:xfrm>
            <a:off x="8877659" y="2191247"/>
            <a:ext cx="3129943" cy="1210235"/>
          </a:xfrm>
          <a:prstGeom prst="accentBorderCallout1">
            <a:avLst>
              <a:gd name="adj1" fmla="val 46466"/>
              <a:gd name="adj2" fmla="val -2501"/>
              <a:gd name="adj3" fmla="val 104811"/>
              <a:gd name="adj4" fmla="val -37955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</a:t>
            </a:r>
            <a:endParaRPr lang="en-US" altLang="zh-CN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用例是描述一系列的动作，这些动作是系统对一个特定角色执行的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50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7470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Rose——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活动图</a:t>
            </a:r>
            <a:endParaRPr lang="en-US" altLang="zh-CN" sz="36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64445" y="1478844"/>
            <a:ext cx="556806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3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sz="3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活动图由一些活动组成，图中同时包括了对这些活动的说明。当一个活动执行完毕之后，将沿着控制转移箭头转向下一个活动。活动图中还可以方便地描述控制转移的条件以及并行执行等要求。</a:t>
            </a:r>
            <a:r>
              <a:rPr lang="en-US" altLang="zh-CN" dirty="0">
                <a:latin typeface="+mn-ea"/>
              </a:rPr>
              <a:t>[1]</a:t>
            </a:r>
          </a:p>
        </p:txBody>
      </p:sp>
      <p:pic>
        <p:nvPicPr>
          <p:cNvPr id="5" name="图片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2364" y="1478844"/>
            <a:ext cx="3905952" cy="44398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8104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58358"/>
            <a:ext cx="57470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Rose——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活动图</a:t>
            </a:r>
            <a:endParaRPr lang="en-US" altLang="zh-CN" sz="36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557" y="630279"/>
            <a:ext cx="6260887" cy="6227721"/>
          </a:xfrm>
          <a:prstGeom prst="rect">
            <a:avLst/>
          </a:prstGeom>
        </p:spPr>
      </p:pic>
      <p:sp>
        <p:nvSpPr>
          <p:cNvPr id="7" name="动作按钮: 上一张 6">
            <a:hlinkClick r:id="rId4" action="ppaction://hlinksldjump" highlightClick="1"/>
          </p:cNvPr>
          <p:cNvSpPr/>
          <p:nvPr/>
        </p:nvSpPr>
        <p:spPr>
          <a:xfrm>
            <a:off x="11986760" y="6671732"/>
            <a:ext cx="205240" cy="186267"/>
          </a:xfrm>
          <a:prstGeom prst="actionButtonReturn">
            <a:avLst/>
          </a:prstGeom>
          <a:ln>
            <a:solidFill>
              <a:srgbClr val="D32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线形标注 1(带边框和强调线) 8"/>
          <p:cNvSpPr/>
          <p:nvPr/>
        </p:nvSpPr>
        <p:spPr>
          <a:xfrm>
            <a:off x="116341" y="1549399"/>
            <a:ext cx="2649664" cy="1234141"/>
          </a:xfrm>
          <a:prstGeom prst="accentBorderCallout1">
            <a:avLst>
              <a:gd name="adj1" fmla="val 27639"/>
              <a:gd name="adj2" fmla="val 102547"/>
              <a:gd name="adj3" fmla="val -44120"/>
              <a:gd name="adj4" fmla="val 124734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泳道</a:t>
            </a:r>
            <a:br>
              <a:rPr lang="zh-CN" altLang="en-US" b="1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泳道是框图里的竖段，包含特定人员或组织要进行的所有活动。</a:t>
            </a:r>
          </a:p>
        </p:txBody>
      </p:sp>
      <p:sp>
        <p:nvSpPr>
          <p:cNvPr id="10" name="线形标注 1(带边框和强调线) 9"/>
          <p:cNvSpPr/>
          <p:nvPr/>
        </p:nvSpPr>
        <p:spPr>
          <a:xfrm>
            <a:off x="116341" y="3279055"/>
            <a:ext cx="2635944" cy="1634566"/>
          </a:xfrm>
          <a:prstGeom prst="accentBorderCallout1">
            <a:avLst>
              <a:gd name="adj1" fmla="val 33825"/>
              <a:gd name="adj2" fmla="val 102819"/>
              <a:gd name="adj3" fmla="val -55799"/>
              <a:gd name="adj4" fmla="val 146950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活动</a:t>
            </a:r>
            <a:endParaRPr lang="en-US" altLang="zh-CN" b="1" dirty="0">
              <a:solidFill>
                <a:schemeClr val="tx1"/>
              </a:solidFill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</a:rPr>
              <a:t>动作状态是指原子的，不可中断的动作，并在此动作完成后通过完成转换转向另一个状态。</a:t>
            </a:r>
          </a:p>
        </p:txBody>
      </p:sp>
      <p:sp>
        <p:nvSpPr>
          <p:cNvPr id="11" name="线形标注 1(带边框和强调线) 10"/>
          <p:cNvSpPr/>
          <p:nvPr/>
        </p:nvSpPr>
        <p:spPr>
          <a:xfrm>
            <a:off x="102621" y="5357906"/>
            <a:ext cx="2649664" cy="1066800"/>
          </a:xfrm>
          <a:prstGeom prst="accentBorderCallout1">
            <a:avLst>
              <a:gd name="adj1" fmla="val 27639"/>
              <a:gd name="adj2" fmla="val 102547"/>
              <a:gd name="adj3" fmla="val -40901"/>
              <a:gd name="adj4" fmla="val 257390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</a:rPr>
              <a:t>同步</a:t>
            </a:r>
            <a:endParaRPr lang="en-US" altLang="zh-CN" sz="2000" b="1" dirty="0">
              <a:solidFill>
                <a:schemeClr val="tx1"/>
              </a:solidFill>
            </a:endParaRPr>
          </a:p>
          <a:p>
            <a:r>
              <a:rPr lang="zh-CN" altLang="en-US" sz="2000" dirty="0">
                <a:solidFill>
                  <a:schemeClr val="tx1"/>
                </a:solidFill>
              </a:rPr>
              <a:t>同步标识连接的是并行发生的活动。</a:t>
            </a:r>
          </a:p>
        </p:txBody>
      </p:sp>
      <p:sp>
        <p:nvSpPr>
          <p:cNvPr id="12" name="线形标注 1(带边框和强调线) 11"/>
          <p:cNvSpPr/>
          <p:nvPr/>
        </p:nvSpPr>
        <p:spPr>
          <a:xfrm>
            <a:off x="9425995" y="1304365"/>
            <a:ext cx="1304757" cy="484094"/>
          </a:xfrm>
          <a:prstGeom prst="accentBorderCallout1">
            <a:avLst>
              <a:gd name="adj1" fmla="val 57401"/>
              <a:gd name="adj2" fmla="val -3767"/>
              <a:gd name="adj3" fmla="val -22040"/>
              <a:gd name="adj4" fmla="val -381444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</a:rPr>
              <a:t>开始节点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3" name="线形标注 1(带边框和强调线) 12"/>
          <p:cNvSpPr/>
          <p:nvPr/>
        </p:nvSpPr>
        <p:spPr>
          <a:xfrm>
            <a:off x="9681763" y="5891306"/>
            <a:ext cx="1264143" cy="421341"/>
          </a:xfrm>
          <a:prstGeom prst="accentBorderCallout1">
            <a:avLst>
              <a:gd name="adj1" fmla="val 57401"/>
              <a:gd name="adj2" fmla="val -5133"/>
              <a:gd name="adj3" fmla="val 93625"/>
              <a:gd name="adj4" fmla="val -174554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</a:rPr>
              <a:t>终止节点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48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6348413" y="3398461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4000" b="1" kern="0" dirty="0">
                <a:solidFill>
                  <a:schemeClr val="accent2"/>
                </a:solidFill>
              </a:rPr>
              <a:t>提问与常规展示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6348413" y="2482009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PART 04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6488113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931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88555" y="1517365"/>
            <a:ext cx="3013967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6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经典综艺体简" panose="02010609000101010101" pitchFamily="49" charset="-122"/>
              </a:rPr>
              <a:t>目 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939405" y="3011319"/>
            <a:ext cx="2441695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CONTENTS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008926" y="1990372"/>
            <a:ext cx="409278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ea"/>
              </a:rPr>
              <a:t>Rational Rose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ea"/>
              </a:rPr>
              <a:t>工具介绍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008926" y="2989695"/>
            <a:ext cx="445186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28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2800" b="1" kern="0" dirty="0">
                <a:solidFill>
                  <a:schemeClr val="accent2"/>
                </a:solidFill>
                <a:latin typeface="+mn-ea"/>
              </a:rPr>
              <a:t>安转与配置</a:t>
            </a:r>
            <a:endParaRPr lang="en-US" altLang="zh-CN" sz="2800" b="1" kern="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008926" y="3989018"/>
            <a:ext cx="409278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accent2"/>
                </a:solidFill>
                <a:latin typeface="+mn-ea"/>
              </a:rPr>
              <a:t>使用</a:t>
            </a:r>
            <a:r>
              <a:rPr lang="en-US" altLang="zh-CN" sz="28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2800" b="1" kern="0" dirty="0">
                <a:solidFill>
                  <a:schemeClr val="accent2"/>
                </a:solidFill>
                <a:latin typeface="+mn-ea"/>
              </a:rPr>
              <a:t>建模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08926" y="4990299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accent2"/>
                </a:solidFill>
              </a:rPr>
              <a:t>提问与常规展示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143957" y="1898039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1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01.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143957" y="2897362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1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02.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143957" y="3896685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1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03.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143957" y="4897966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1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04.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1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8" grpId="0"/>
      <p:bldP spid="11" grpId="0"/>
      <p:bldP spid="14" grpId="0"/>
      <p:bldP spid="16" grpId="0"/>
      <p:bldP spid="17" grpId="0"/>
      <p:bldP spid="18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提问</a:t>
            </a:r>
            <a:endParaRPr lang="en-US" altLang="zh-CN" sz="36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9959" y="1968122"/>
            <a:ext cx="125534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5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3" action="ppaction://hlinksldjump"/>
              </a:rPr>
              <a:t>1.Rational Rose</a:t>
            </a:r>
            <a:r>
              <a:rPr lang="zh-CN" altLang="en-US" sz="35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3" action="ppaction://hlinksldjump"/>
              </a:rPr>
              <a:t>有哪些受欢迎的特征，请简述其中任意一个</a:t>
            </a:r>
            <a:endParaRPr lang="zh-CN" altLang="en-US" sz="3500" dirty="0"/>
          </a:p>
        </p:txBody>
      </p:sp>
      <p:sp>
        <p:nvSpPr>
          <p:cNvPr id="4" name="矩形 3"/>
          <p:cNvSpPr/>
          <p:nvPr/>
        </p:nvSpPr>
        <p:spPr>
          <a:xfrm>
            <a:off x="2093642" y="3082534"/>
            <a:ext cx="828464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4" action="ppaction://hlinksldjump"/>
              </a:rPr>
              <a:t>2.Rational Rose</a:t>
            </a:r>
            <a:r>
              <a:rPr lang="zh-CN" altLang="en-US" sz="4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4" action="ppaction://hlinksldjump"/>
              </a:rPr>
              <a:t>浏览器的作用什么</a:t>
            </a:r>
            <a:endParaRPr lang="zh-CN" altLang="en-US" sz="40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64908" y="4258501"/>
            <a:ext cx="12521841" cy="677108"/>
            <a:chOff x="2465608" y="6595872"/>
            <a:chExt cx="6565641" cy="677108"/>
          </a:xfrm>
        </p:grpSpPr>
        <p:sp>
          <p:nvSpPr>
            <p:cNvPr id="6" name="文本框 5"/>
            <p:cNvSpPr txBox="1"/>
            <p:nvPr/>
          </p:nvSpPr>
          <p:spPr>
            <a:xfrm>
              <a:off x="2465608" y="6595872"/>
              <a:ext cx="656564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7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hlinkClick r:id="rId5" action="ppaction://hlinksldjump"/>
                </a:rPr>
                <a:t>3.Rational Rose</a:t>
              </a:r>
              <a:r>
                <a:rPr lang="zh-CN" altLang="en-US" sz="37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hlinkClick r:id="rId5" action="ppaction://hlinksldjump"/>
                </a:rPr>
                <a:t>活动图中这个部件</a:t>
              </a:r>
              <a:r>
                <a:rPr lang="en-US" altLang="zh-CN" sz="37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hlinkClick r:id="rId5" action="ppaction://hlinksldjump"/>
                </a:rPr>
                <a:t>	       </a:t>
              </a:r>
              <a:r>
                <a:rPr lang="zh-CN" altLang="en-US" sz="37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hlinkClick r:id="rId5" action="ppaction://hlinksldjump"/>
                </a:rPr>
                <a:t>的含义是什么？</a:t>
              </a:r>
              <a:endParaRPr lang="zh-CN" altLang="en-US" sz="37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pic>
          <p:nvPicPr>
            <p:cNvPr id="5" name="图片 4"/>
            <p:cNvPicPr>
              <a:picLocks/>
            </p:cNvPicPr>
            <p:nvPr/>
          </p:nvPicPr>
          <p:blipFill rotWithShape="1">
            <a:blip r:embed="rId6"/>
            <a:srcRect l="9931" t="36639" r="15882" b="47681"/>
            <a:stretch/>
          </p:blipFill>
          <p:spPr>
            <a:xfrm flipV="1">
              <a:off x="6409421" y="6934426"/>
              <a:ext cx="849423" cy="9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4926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文献引用</a:t>
            </a:r>
            <a:endParaRPr lang="en-US" altLang="zh-CN" sz="36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8516" y="1903150"/>
            <a:ext cx="11367994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1.UML2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基础、建模与设计教程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作者：杨弘平、吕海华、李波、史江萍、代钦 著作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出版社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清华大学出版社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ISBN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编号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9787302404491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8625" y="4242505"/>
            <a:ext cx="12003375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2.CSDN——Rational Rose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简明实用教程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网址：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https://blog.csdn.net/gz153016/article/details/49641847</a:t>
            </a:r>
          </a:p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访问时间：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966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分工与绩效考评</a:t>
            </a:r>
            <a:endParaRPr lang="en-US" altLang="zh-CN" sz="36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89100" y="1896035"/>
            <a:ext cx="9360462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张嘉诚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UML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	94</a:t>
            </a: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赵豪杰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UML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材料收集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93</a:t>
            </a: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苏碧青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需求工程项目计划修订，翻转资料整理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92</a:t>
            </a: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郑丞钧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甘特图修订，翻转资料提炼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91</a:t>
            </a: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罗培铖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可行性报告修订，翻转图片分析，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排版整理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90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6319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5307013" y="2902190"/>
            <a:ext cx="6340197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1" i="0" u="none" strike="noStrike" kern="0" cap="none" spc="0" normalizeH="0" baseline="0" noProof="0" dirty="0">
                <a:ln>
                  <a:noFill/>
                </a:ln>
                <a:solidFill>
                  <a:srgbClr val="FC4349"/>
                </a:solidFill>
                <a:effectLst/>
                <a:uLnTx/>
                <a:uFillTx/>
                <a:latin typeface="+mj-ea"/>
                <a:ea typeface="+mj-ea"/>
              </a:rPr>
              <a:t>感谢您的观看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5546578" y="4225629"/>
            <a:ext cx="5861065" cy="1138773"/>
            <a:chOff x="5421856" y="4280227"/>
            <a:chExt cx="5861065" cy="1138773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5421856" y="4397960"/>
              <a:ext cx="1002152" cy="1021040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9BD2F7B-3F77-4C00-A03B-0C17F27D1349}"/>
                </a:ext>
              </a:extLst>
            </p:cNvPr>
            <p:cNvSpPr txBox="1"/>
            <p:nvPr/>
          </p:nvSpPr>
          <p:spPr>
            <a:xfrm>
              <a:off x="6481607" y="4280227"/>
              <a:ext cx="4801314" cy="113877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defTabSz="913765"/>
              <a:r>
                <a:rPr lang="en-US" altLang="zh-CN" sz="28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PRD-G06</a:t>
              </a:r>
              <a:r>
                <a:rPr lang="zh-CN" altLang="en-US" sz="28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</a:t>
              </a:r>
              <a:endParaRPr lang="en-US" altLang="zh-CN" sz="28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ctr" defTabSz="913765"/>
              <a:r>
                <a:rPr lang="zh-CN" altLang="en-US" sz="20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组长：赵豪杰</a:t>
              </a:r>
              <a:endParaRPr lang="en-US" altLang="zh-CN" sz="20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ctr" defTabSz="913765"/>
              <a:r>
                <a:rPr lang="zh-CN" altLang="en-US" sz="20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组员：罗培铖，苏碧青，郑丞钧，张嘉诚</a:t>
              </a:r>
              <a:endParaRPr lang="en-US" altLang="zh-CN" sz="20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crowd-of-users_33887"/>
            <p:cNvSpPr>
              <a:spLocks noChangeAspect="1"/>
            </p:cNvSpPr>
            <p:nvPr/>
          </p:nvSpPr>
          <p:spPr bwMode="auto">
            <a:xfrm>
              <a:off x="5562070" y="4645243"/>
              <a:ext cx="721722" cy="551874"/>
            </a:xfrm>
            <a:custGeom>
              <a:avLst/>
              <a:gdLst>
                <a:gd name="connsiteX0" fmla="*/ 279380 w 602133"/>
                <a:gd name="connsiteY0" fmla="*/ 303917 h 460429"/>
                <a:gd name="connsiteX1" fmla="*/ 329638 w 602133"/>
                <a:gd name="connsiteY1" fmla="*/ 303917 h 460429"/>
                <a:gd name="connsiteX2" fmla="*/ 405716 w 602133"/>
                <a:gd name="connsiteY2" fmla="*/ 379871 h 460429"/>
                <a:gd name="connsiteX3" fmla="*/ 405716 w 602133"/>
                <a:gd name="connsiteY3" fmla="*/ 441555 h 460429"/>
                <a:gd name="connsiteX4" fmla="*/ 405255 w 602133"/>
                <a:gd name="connsiteY4" fmla="*/ 441555 h 460429"/>
                <a:gd name="connsiteX5" fmla="*/ 401566 w 602133"/>
                <a:gd name="connsiteY5" fmla="*/ 443857 h 460429"/>
                <a:gd name="connsiteX6" fmla="*/ 311195 w 602133"/>
                <a:gd name="connsiteY6" fmla="*/ 460429 h 460429"/>
                <a:gd name="connsiteX7" fmla="*/ 207452 w 602133"/>
                <a:gd name="connsiteY7" fmla="*/ 443857 h 460429"/>
                <a:gd name="connsiteX8" fmla="*/ 203302 w 602133"/>
                <a:gd name="connsiteY8" fmla="*/ 442476 h 460429"/>
                <a:gd name="connsiteX9" fmla="*/ 203302 w 602133"/>
                <a:gd name="connsiteY9" fmla="*/ 441555 h 460429"/>
                <a:gd name="connsiteX10" fmla="*/ 203302 w 602133"/>
                <a:gd name="connsiteY10" fmla="*/ 379871 h 460429"/>
                <a:gd name="connsiteX11" fmla="*/ 279380 w 602133"/>
                <a:gd name="connsiteY11" fmla="*/ 303917 h 460429"/>
                <a:gd name="connsiteX12" fmla="*/ 378044 w 602133"/>
                <a:gd name="connsiteY12" fmla="*/ 242690 h 460429"/>
                <a:gd name="connsiteX13" fmla="*/ 428312 w 602133"/>
                <a:gd name="connsiteY13" fmla="*/ 242690 h 460429"/>
                <a:gd name="connsiteX14" fmla="*/ 504406 w 602133"/>
                <a:gd name="connsiteY14" fmla="*/ 318644 h 460429"/>
                <a:gd name="connsiteX15" fmla="*/ 504406 w 602133"/>
                <a:gd name="connsiteY15" fmla="*/ 380329 h 460429"/>
                <a:gd name="connsiteX16" fmla="*/ 503945 w 602133"/>
                <a:gd name="connsiteY16" fmla="*/ 380329 h 460429"/>
                <a:gd name="connsiteX17" fmla="*/ 499794 w 602133"/>
                <a:gd name="connsiteY17" fmla="*/ 382630 h 460429"/>
                <a:gd name="connsiteX18" fmla="*/ 420011 w 602133"/>
                <a:gd name="connsiteY18" fmla="*/ 399202 h 460429"/>
                <a:gd name="connsiteX19" fmla="*/ 420011 w 602133"/>
                <a:gd name="connsiteY19" fmla="*/ 380329 h 460429"/>
                <a:gd name="connsiteX20" fmla="*/ 355446 w 602133"/>
                <a:gd name="connsiteY20" fmla="*/ 293787 h 460429"/>
                <a:gd name="connsiteX21" fmla="*/ 378044 w 602133"/>
                <a:gd name="connsiteY21" fmla="*/ 242690 h 460429"/>
                <a:gd name="connsiteX22" fmla="*/ 175210 w 602133"/>
                <a:gd name="connsiteY22" fmla="*/ 242690 h 460429"/>
                <a:gd name="connsiteX23" fmla="*/ 225454 w 602133"/>
                <a:gd name="connsiteY23" fmla="*/ 242690 h 460429"/>
                <a:gd name="connsiteX24" fmla="*/ 230986 w 602133"/>
                <a:gd name="connsiteY24" fmla="*/ 243150 h 460429"/>
                <a:gd name="connsiteX25" fmla="*/ 253573 w 602133"/>
                <a:gd name="connsiteY25" fmla="*/ 293792 h 460429"/>
                <a:gd name="connsiteX26" fmla="*/ 189038 w 602133"/>
                <a:gd name="connsiteY26" fmla="*/ 380343 h 460429"/>
                <a:gd name="connsiteX27" fmla="*/ 189038 w 602133"/>
                <a:gd name="connsiteY27" fmla="*/ 398758 h 460429"/>
                <a:gd name="connsiteX28" fmla="*/ 103300 w 602133"/>
                <a:gd name="connsiteY28" fmla="*/ 382645 h 460429"/>
                <a:gd name="connsiteX29" fmla="*/ 99151 w 602133"/>
                <a:gd name="connsiteY29" fmla="*/ 381264 h 460429"/>
                <a:gd name="connsiteX30" fmla="*/ 98690 w 602133"/>
                <a:gd name="connsiteY30" fmla="*/ 380343 h 460429"/>
                <a:gd name="connsiteX31" fmla="*/ 98690 w 602133"/>
                <a:gd name="connsiteY31" fmla="*/ 318652 h 460429"/>
                <a:gd name="connsiteX32" fmla="*/ 175210 w 602133"/>
                <a:gd name="connsiteY32" fmla="*/ 242690 h 460429"/>
                <a:gd name="connsiteX33" fmla="*/ 76056 w 602133"/>
                <a:gd name="connsiteY33" fmla="*/ 185090 h 460429"/>
                <a:gd name="connsiteX34" fmla="*/ 126300 w 602133"/>
                <a:gd name="connsiteY34" fmla="*/ 185090 h 460429"/>
                <a:gd name="connsiteX35" fmla="*/ 148886 w 602133"/>
                <a:gd name="connsiteY35" fmla="*/ 235732 h 460429"/>
                <a:gd name="connsiteX36" fmla="*/ 84353 w 602133"/>
                <a:gd name="connsiteY36" fmla="*/ 322283 h 460429"/>
                <a:gd name="connsiteX37" fmla="*/ 84353 w 602133"/>
                <a:gd name="connsiteY37" fmla="*/ 341158 h 460429"/>
                <a:gd name="connsiteX38" fmla="*/ 4609 w 602133"/>
                <a:gd name="connsiteY38" fmla="*/ 324584 h 460429"/>
                <a:gd name="connsiteX39" fmla="*/ 461 w 602133"/>
                <a:gd name="connsiteY39" fmla="*/ 322743 h 460429"/>
                <a:gd name="connsiteX40" fmla="*/ 0 w 602133"/>
                <a:gd name="connsiteY40" fmla="*/ 322743 h 460429"/>
                <a:gd name="connsiteX41" fmla="*/ 0 w 602133"/>
                <a:gd name="connsiteY41" fmla="*/ 261052 h 460429"/>
                <a:gd name="connsiteX42" fmla="*/ 76056 w 602133"/>
                <a:gd name="connsiteY42" fmla="*/ 185090 h 460429"/>
                <a:gd name="connsiteX43" fmla="*/ 476280 w 602133"/>
                <a:gd name="connsiteY43" fmla="*/ 183239 h 460429"/>
                <a:gd name="connsiteX44" fmla="*/ 526068 w 602133"/>
                <a:gd name="connsiteY44" fmla="*/ 183239 h 460429"/>
                <a:gd name="connsiteX45" fmla="*/ 602133 w 602133"/>
                <a:gd name="connsiteY45" fmla="*/ 259201 h 460429"/>
                <a:gd name="connsiteX46" fmla="*/ 602133 w 602133"/>
                <a:gd name="connsiteY46" fmla="*/ 320432 h 460429"/>
                <a:gd name="connsiteX47" fmla="*/ 601672 w 602133"/>
                <a:gd name="connsiteY47" fmla="*/ 320432 h 460429"/>
                <a:gd name="connsiteX48" fmla="*/ 597984 w 602133"/>
                <a:gd name="connsiteY48" fmla="*/ 322733 h 460429"/>
                <a:gd name="connsiteX49" fmla="*/ 518231 w 602133"/>
                <a:gd name="connsiteY49" fmla="*/ 339307 h 460429"/>
                <a:gd name="connsiteX50" fmla="*/ 518231 w 602133"/>
                <a:gd name="connsiteY50" fmla="*/ 320432 h 460429"/>
                <a:gd name="connsiteX51" fmla="*/ 453691 w 602133"/>
                <a:gd name="connsiteY51" fmla="*/ 233881 h 460429"/>
                <a:gd name="connsiteX52" fmla="*/ 476280 w 602133"/>
                <a:gd name="connsiteY52" fmla="*/ 183239 h 460429"/>
                <a:gd name="connsiteX53" fmla="*/ 304510 w 602133"/>
                <a:gd name="connsiteY53" fmla="*/ 181462 h 460429"/>
                <a:gd name="connsiteX54" fmla="*/ 363739 w 602133"/>
                <a:gd name="connsiteY54" fmla="*/ 240839 h 460429"/>
                <a:gd name="connsiteX55" fmla="*/ 304510 w 602133"/>
                <a:gd name="connsiteY55" fmla="*/ 300216 h 460429"/>
                <a:gd name="connsiteX56" fmla="*/ 245281 w 602133"/>
                <a:gd name="connsiteY56" fmla="*/ 240839 h 460429"/>
                <a:gd name="connsiteX57" fmla="*/ 304510 w 602133"/>
                <a:gd name="connsiteY57" fmla="*/ 181462 h 460429"/>
                <a:gd name="connsiteX58" fmla="*/ 274338 w 602133"/>
                <a:gd name="connsiteY58" fmla="*/ 133116 h 460429"/>
                <a:gd name="connsiteX59" fmla="*/ 328757 w 602133"/>
                <a:gd name="connsiteY59" fmla="*/ 133116 h 460429"/>
                <a:gd name="connsiteX60" fmla="*/ 345821 w 602133"/>
                <a:gd name="connsiteY60" fmla="*/ 134957 h 460429"/>
                <a:gd name="connsiteX61" fmla="*/ 332447 w 602133"/>
                <a:gd name="connsiteY61" fmla="*/ 172703 h 460429"/>
                <a:gd name="connsiteX62" fmla="*/ 304776 w 602133"/>
                <a:gd name="connsiteY62" fmla="*/ 166719 h 460429"/>
                <a:gd name="connsiteX63" fmla="*/ 270648 w 602133"/>
                <a:gd name="connsiteY63" fmla="*/ 175465 h 460429"/>
                <a:gd name="connsiteX64" fmla="*/ 257274 w 602133"/>
                <a:gd name="connsiteY64" fmla="*/ 134957 h 460429"/>
                <a:gd name="connsiteX65" fmla="*/ 274338 w 602133"/>
                <a:gd name="connsiteY65" fmla="*/ 133116 h 460429"/>
                <a:gd name="connsiteX66" fmla="*/ 402940 w 602133"/>
                <a:gd name="connsiteY66" fmla="*/ 120160 h 460429"/>
                <a:gd name="connsiteX67" fmla="*/ 462427 w 602133"/>
                <a:gd name="connsiteY67" fmla="*/ 179582 h 460429"/>
                <a:gd name="connsiteX68" fmla="*/ 402940 w 602133"/>
                <a:gd name="connsiteY68" fmla="*/ 238543 h 460429"/>
                <a:gd name="connsiteX69" fmla="*/ 377577 w 602133"/>
                <a:gd name="connsiteY69" fmla="*/ 233015 h 460429"/>
                <a:gd name="connsiteX70" fmla="*/ 343452 w 602133"/>
                <a:gd name="connsiteY70" fmla="*/ 178661 h 460429"/>
                <a:gd name="connsiteX71" fmla="*/ 402940 w 602133"/>
                <a:gd name="connsiteY71" fmla="*/ 120160 h 460429"/>
                <a:gd name="connsiteX72" fmla="*/ 200081 w 602133"/>
                <a:gd name="connsiteY72" fmla="*/ 120160 h 460429"/>
                <a:gd name="connsiteX73" fmla="*/ 259569 w 602133"/>
                <a:gd name="connsiteY73" fmla="*/ 179582 h 460429"/>
                <a:gd name="connsiteX74" fmla="*/ 259569 w 602133"/>
                <a:gd name="connsiteY74" fmla="*/ 182806 h 460429"/>
                <a:gd name="connsiteX75" fmla="*/ 231900 w 602133"/>
                <a:gd name="connsiteY75" fmla="*/ 229791 h 460429"/>
                <a:gd name="connsiteX76" fmla="*/ 200081 w 602133"/>
                <a:gd name="connsiteY76" fmla="*/ 238543 h 460429"/>
                <a:gd name="connsiteX77" fmla="*/ 140594 w 602133"/>
                <a:gd name="connsiteY77" fmla="*/ 179582 h 460429"/>
                <a:gd name="connsiteX78" fmla="*/ 200081 w 602133"/>
                <a:gd name="connsiteY78" fmla="*/ 120160 h 460429"/>
                <a:gd name="connsiteX79" fmla="*/ 101428 w 602133"/>
                <a:gd name="connsiteY79" fmla="*/ 62190 h 460429"/>
                <a:gd name="connsiteX80" fmla="*/ 160879 w 602133"/>
                <a:gd name="connsiteY80" fmla="*/ 120646 h 460429"/>
                <a:gd name="connsiteX81" fmla="*/ 126315 w 602133"/>
                <a:gd name="connsiteY81" fmla="*/ 175421 h 460429"/>
                <a:gd name="connsiteX82" fmla="*/ 101428 w 602133"/>
                <a:gd name="connsiteY82" fmla="*/ 180944 h 460429"/>
                <a:gd name="connsiteX83" fmla="*/ 41978 w 602133"/>
                <a:gd name="connsiteY83" fmla="*/ 121567 h 460429"/>
                <a:gd name="connsiteX84" fmla="*/ 101428 w 602133"/>
                <a:gd name="connsiteY84" fmla="*/ 62190 h 460429"/>
                <a:gd name="connsiteX85" fmla="*/ 500695 w 602133"/>
                <a:gd name="connsiteY85" fmla="*/ 60339 h 460429"/>
                <a:gd name="connsiteX86" fmla="*/ 560154 w 602133"/>
                <a:gd name="connsiteY86" fmla="*/ 119716 h 460429"/>
                <a:gd name="connsiteX87" fmla="*/ 500695 w 602133"/>
                <a:gd name="connsiteY87" fmla="*/ 179093 h 460429"/>
                <a:gd name="connsiteX88" fmla="*/ 475805 w 602133"/>
                <a:gd name="connsiteY88" fmla="*/ 173570 h 460429"/>
                <a:gd name="connsiteX89" fmla="*/ 441697 w 602133"/>
                <a:gd name="connsiteY89" fmla="*/ 118795 h 460429"/>
                <a:gd name="connsiteX90" fmla="*/ 500695 w 602133"/>
                <a:gd name="connsiteY90" fmla="*/ 60339 h 460429"/>
                <a:gd name="connsiteX91" fmla="*/ 413085 w 602133"/>
                <a:gd name="connsiteY91" fmla="*/ 16140 h 460429"/>
                <a:gd name="connsiteX92" fmla="*/ 468869 w 602133"/>
                <a:gd name="connsiteY92" fmla="*/ 55274 h 460429"/>
                <a:gd name="connsiteX93" fmla="*/ 429221 w 602133"/>
                <a:gd name="connsiteY93" fmla="*/ 112824 h 460429"/>
                <a:gd name="connsiteX94" fmla="*/ 402020 w 602133"/>
                <a:gd name="connsiteY94" fmla="*/ 107760 h 460429"/>
                <a:gd name="connsiteX95" fmla="*/ 370670 w 602133"/>
                <a:gd name="connsiteY95" fmla="*/ 115126 h 460429"/>
                <a:gd name="connsiteX96" fmla="*/ 363294 w 602133"/>
                <a:gd name="connsiteY96" fmla="*/ 105918 h 460429"/>
                <a:gd name="connsiteX97" fmla="*/ 376664 w 602133"/>
                <a:gd name="connsiteY97" fmla="*/ 63561 h 460429"/>
                <a:gd name="connsiteX98" fmla="*/ 370670 w 602133"/>
                <a:gd name="connsiteY98" fmla="*/ 34556 h 460429"/>
                <a:gd name="connsiteX99" fmla="*/ 413085 w 602133"/>
                <a:gd name="connsiteY99" fmla="*/ 16140 h 460429"/>
                <a:gd name="connsiteX100" fmla="*/ 192697 w 602133"/>
                <a:gd name="connsiteY100" fmla="*/ 16140 h 460429"/>
                <a:gd name="connsiteX101" fmla="*/ 231875 w 602133"/>
                <a:gd name="connsiteY101" fmla="*/ 31337 h 460429"/>
                <a:gd name="connsiteX102" fmla="*/ 224501 w 602133"/>
                <a:gd name="connsiteY102" fmla="*/ 63573 h 460429"/>
                <a:gd name="connsiteX103" fmla="*/ 240172 w 602133"/>
                <a:gd name="connsiteY103" fmla="*/ 109165 h 460429"/>
                <a:gd name="connsiteX104" fmla="*/ 233719 w 602133"/>
                <a:gd name="connsiteY104" fmla="*/ 116533 h 460429"/>
                <a:gd name="connsiteX105" fmla="*/ 199150 w 602133"/>
                <a:gd name="connsiteY105" fmla="*/ 107783 h 460429"/>
                <a:gd name="connsiteX106" fmla="*/ 171034 w 602133"/>
                <a:gd name="connsiteY106" fmla="*/ 114230 h 460429"/>
                <a:gd name="connsiteX107" fmla="*/ 136004 w 602133"/>
                <a:gd name="connsiteY107" fmla="*/ 59429 h 460429"/>
                <a:gd name="connsiteX108" fmla="*/ 192697 w 602133"/>
                <a:gd name="connsiteY108" fmla="*/ 16140 h 460429"/>
                <a:gd name="connsiteX109" fmla="*/ 301511 w 602133"/>
                <a:gd name="connsiteY109" fmla="*/ 0 h 460429"/>
                <a:gd name="connsiteX110" fmla="*/ 366033 w 602133"/>
                <a:gd name="connsiteY110" fmla="*/ 64485 h 460429"/>
                <a:gd name="connsiteX111" fmla="*/ 301511 w 602133"/>
                <a:gd name="connsiteY111" fmla="*/ 128970 h 460429"/>
                <a:gd name="connsiteX112" fmla="*/ 236989 w 602133"/>
                <a:gd name="connsiteY112" fmla="*/ 64485 h 460429"/>
                <a:gd name="connsiteX113" fmla="*/ 301511 w 602133"/>
                <a:gd name="connsiteY113" fmla="*/ 0 h 46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602133" h="460429">
                  <a:moveTo>
                    <a:pt x="279380" y="303917"/>
                  </a:moveTo>
                  <a:lnTo>
                    <a:pt x="329638" y="303917"/>
                  </a:lnTo>
                  <a:cubicBezTo>
                    <a:pt x="371596" y="303917"/>
                    <a:pt x="405716" y="337981"/>
                    <a:pt x="405716" y="379871"/>
                  </a:cubicBezTo>
                  <a:lnTo>
                    <a:pt x="405716" y="441555"/>
                  </a:lnTo>
                  <a:lnTo>
                    <a:pt x="405255" y="441555"/>
                  </a:lnTo>
                  <a:lnTo>
                    <a:pt x="401566" y="443857"/>
                  </a:lnTo>
                  <a:cubicBezTo>
                    <a:pt x="399261" y="444778"/>
                    <a:pt x="366985" y="460429"/>
                    <a:pt x="311195" y="460429"/>
                  </a:cubicBezTo>
                  <a:cubicBezTo>
                    <a:pt x="282608" y="460429"/>
                    <a:pt x="247566" y="456286"/>
                    <a:pt x="207452" y="443857"/>
                  </a:cubicBezTo>
                  <a:lnTo>
                    <a:pt x="203302" y="442476"/>
                  </a:lnTo>
                  <a:lnTo>
                    <a:pt x="203302" y="441555"/>
                  </a:lnTo>
                  <a:lnTo>
                    <a:pt x="203302" y="379871"/>
                  </a:lnTo>
                  <a:cubicBezTo>
                    <a:pt x="203302" y="337981"/>
                    <a:pt x="237422" y="303917"/>
                    <a:pt x="279380" y="303917"/>
                  </a:cubicBezTo>
                  <a:close/>
                  <a:moveTo>
                    <a:pt x="378044" y="242690"/>
                  </a:moveTo>
                  <a:lnTo>
                    <a:pt x="428312" y="242690"/>
                  </a:lnTo>
                  <a:cubicBezTo>
                    <a:pt x="470279" y="242690"/>
                    <a:pt x="504406" y="276754"/>
                    <a:pt x="504406" y="318644"/>
                  </a:cubicBezTo>
                  <a:lnTo>
                    <a:pt x="504406" y="380329"/>
                  </a:lnTo>
                  <a:lnTo>
                    <a:pt x="503945" y="380329"/>
                  </a:lnTo>
                  <a:lnTo>
                    <a:pt x="499794" y="382630"/>
                  </a:lnTo>
                  <a:cubicBezTo>
                    <a:pt x="497950" y="383551"/>
                    <a:pt x="469357" y="397361"/>
                    <a:pt x="420011" y="399202"/>
                  </a:cubicBezTo>
                  <a:lnTo>
                    <a:pt x="420011" y="380329"/>
                  </a:lnTo>
                  <a:cubicBezTo>
                    <a:pt x="420011" y="339359"/>
                    <a:pt x="392801" y="304834"/>
                    <a:pt x="355446" y="293787"/>
                  </a:cubicBezTo>
                  <a:cubicBezTo>
                    <a:pt x="368820" y="280897"/>
                    <a:pt x="377583" y="262944"/>
                    <a:pt x="378044" y="242690"/>
                  </a:cubicBezTo>
                  <a:close/>
                  <a:moveTo>
                    <a:pt x="175210" y="242690"/>
                  </a:moveTo>
                  <a:lnTo>
                    <a:pt x="225454" y="242690"/>
                  </a:lnTo>
                  <a:cubicBezTo>
                    <a:pt x="227298" y="242690"/>
                    <a:pt x="229142" y="243150"/>
                    <a:pt x="230986" y="243150"/>
                  </a:cubicBezTo>
                  <a:cubicBezTo>
                    <a:pt x="231447" y="262947"/>
                    <a:pt x="240205" y="280901"/>
                    <a:pt x="253573" y="293792"/>
                  </a:cubicBezTo>
                  <a:cubicBezTo>
                    <a:pt x="216235" y="304841"/>
                    <a:pt x="189038" y="339369"/>
                    <a:pt x="189038" y="380343"/>
                  </a:cubicBezTo>
                  <a:lnTo>
                    <a:pt x="189038" y="398758"/>
                  </a:lnTo>
                  <a:cubicBezTo>
                    <a:pt x="164146" y="397377"/>
                    <a:pt x="135567" y="392773"/>
                    <a:pt x="103300" y="382645"/>
                  </a:cubicBezTo>
                  <a:lnTo>
                    <a:pt x="99151" y="381264"/>
                  </a:lnTo>
                  <a:lnTo>
                    <a:pt x="98690" y="380343"/>
                  </a:lnTo>
                  <a:lnTo>
                    <a:pt x="98690" y="318652"/>
                  </a:lnTo>
                  <a:cubicBezTo>
                    <a:pt x="98690" y="276758"/>
                    <a:pt x="133262" y="242690"/>
                    <a:pt x="175210" y="242690"/>
                  </a:cubicBezTo>
                  <a:close/>
                  <a:moveTo>
                    <a:pt x="76056" y="185090"/>
                  </a:moveTo>
                  <a:lnTo>
                    <a:pt x="126300" y="185090"/>
                  </a:lnTo>
                  <a:cubicBezTo>
                    <a:pt x="126760" y="204886"/>
                    <a:pt x="135058" y="222841"/>
                    <a:pt x="148886" y="235732"/>
                  </a:cubicBezTo>
                  <a:cubicBezTo>
                    <a:pt x="111549" y="246781"/>
                    <a:pt x="84353" y="281309"/>
                    <a:pt x="84353" y="322283"/>
                  </a:cubicBezTo>
                  <a:lnTo>
                    <a:pt x="84353" y="341158"/>
                  </a:lnTo>
                  <a:cubicBezTo>
                    <a:pt x="34571" y="339316"/>
                    <a:pt x="6453" y="325505"/>
                    <a:pt x="4609" y="324584"/>
                  </a:cubicBezTo>
                  <a:lnTo>
                    <a:pt x="461" y="322743"/>
                  </a:lnTo>
                  <a:lnTo>
                    <a:pt x="0" y="322743"/>
                  </a:lnTo>
                  <a:lnTo>
                    <a:pt x="0" y="261052"/>
                  </a:lnTo>
                  <a:cubicBezTo>
                    <a:pt x="0" y="219158"/>
                    <a:pt x="34110" y="185090"/>
                    <a:pt x="76056" y="185090"/>
                  </a:cubicBezTo>
                  <a:close/>
                  <a:moveTo>
                    <a:pt x="476280" y="183239"/>
                  </a:moveTo>
                  <a:lnTo>
                    <a:pt x="526068" y="183239"/>
                  </a:lnTo>
                  <a:cubicBezTo>
                    <a:pt x="568019" y="183239"/>
                    <a:pt x="602133" y="217307"/>
                    <a:pt x="602133" y="259201"/>
                  </a:cubicBezTo>
                  <a:lnTo>
                    <a:pt x="602133" y="320432"/>
                  </a:lnTo>
                  <a:lnTo>
                    <a:pt x="601672" y="320432"/>
                  </a:lnTo>
                  <a:lnTo>
                    <a:pt x="597984" y="322733"/>
                  </a:lnTo>
                  <a:cubicBezTo>
                    <a:pt x="596140" y="323654"/>
                    <a:pt x="567558" y="337465"/>
                    <a:pt x="518231" y="339307"/>
                  </a:cubicBezTo>
                  <a:lnTo>
                    <a:pt x="518231" y="320432"/>
                  </a:lnTo>
                  <a:cubicBezTo>
                    <a:pt x="518231" y="279458"/>
                    <a:pt x="490571" y="244930"/>
                    <a:pt x="453691" y="233881"/>
                  </a:cubicBezTo>
                  <a:cubicBezTo>
                    <a:pt x="467060" y="220990"/>
                    <a:pt x="475358" y="203035"/>
                    <a:pt x="476280" y="183239"/>
                  </a:cubicBezTo>
                  <a:close/>
                  <a:moveTo>
                    <a:pt x="304510" y="181462"/>
                  </a:moveTo>
                  <a:cubicBezTo>
                    <a:pt x="337221" y="181462"/>
                    <a:pt x="363739" y="208046"/>
                    <a:pt x="363739" y="240839"/>
                  </a:cubicBezTo>
                  <a:cubicBezTo>
                    <a:pt x="363739" y="273632"/>
                    <a:pt x="337221" y="300216"/>
                    <a:pt x="304510" y="300216"/>
                  </a:cubicBezTo>
                  <a:cubicBezTo>
                    <a:pt x="271799" y="300216"/>
                    <a:pt x="245281" y="273632"/>
                    <a:pt x="245281" y="240839"/>
                  </a:cubicBezTo>
                  <a:cubicBezTo>
                    <a:pt x="245281" y="208046"/>
                    <a:pt x="271799" y="181462"/>
                    <a:pt x="304510" y="181462"/>
                  </a:cubicBezTo>
                  <a:close/>
                  <a:moveTo>
                    <a:pt x="274338" y="133116"/>
                  </a:moveTo>
                  <a:lnTo>
                    <a:pt x="328757" y="133116"/>
                  </a:lnTo>
                  <a:cubicBezTo>
                    <a:pt x="334753" y="133116"/>
                    <a:pt x="340287" y="134037"/>
                    <a:pt x="345821" y="134957"/>
                  </a:cubicBezTo>
                  <a:cubicBezTo>
                    <a:pt x="337981" y="145545"/>
                    <a:pt x="333369" y="158894"/>
                    <a:pt x="332447" y="172703"/>
                  </a:cubicBezTo>
                  <a:cubicBezTo>
                    <a:pt x="324145" y="169021"/>
                    <a:pt x="314461" y="166719"/>
                    <a:pt x="304776" y="166719"/>
                  </a:cubicBezTo>
                  <a:cubicBezTo>
                    <a:pt x="292324" y="166719"/>
                    <a:pt x="280794" y="169941"/>
                    <a:pt x="270648" y="175465"/>
                  </a:cubicBezTo>
                  <a:cubicBezTo>
                    <a:pt x="270648" y="160275"/>
                    <a:pt x="265575" y="146465"/>
                    <a:pt x="257274" y="134957"/>
                  </a:cubicBezTo>
                  <a:cubicBezTo>
                    <a:pt x="262808" y="134037"/>
                    <a:pt x="268342" y="133116"/>
                    <a:pt x="274338" y="133116"/>
                  </a:cubicBezTo>
                  <a:close/>
                  <a:moveTo>
                    <a:pt x="402940" y="120160"/>
                  </a:moveTo>
                  <a:cubicBezTo>
                    <a:pt x="435681" y="120160"/>
                    <a:pt x="462427" y="146416"/>
                    <a:pt x="462427" y="179582"/>
                  </a:cubicBezTo>
                  <a:cubicBezTo>
                    <a:pt x="462427" y="212287"/>
                    <a:pt x="435681" y="238543"/>
                    <a:pt x="402940" y="238543"/>
                  </a:cubicBezTo>
                  <a:cubicBezTo>
                    <a:pt x="393717" y="238543"/>
                    <a:pt x="385416" y="236700"/>
                    <a:pt x="377577" y="233015"/>
                  </a:cubicBezTo>
                  <a:cubicBezTo>
                    <a:pt x="375271" y="209984"/>
                    <a:pt x="362359" y="190176"/>
                    <a:pt x="343452" y="178661"/>
                  </a:cubicBezTo>
                  <a:cubicBezTo>
                    <a:pt x="343913" y="145956"/>
                    <a:pt x="370198" y="120160"/>
                    <a:pt x="402940" y="120160"/>
                  </a:cubicBezTo>
                  <a:close/>
                  <a:moveTo>
                    <a:pt x="200081" y="120160"/>
                  </a:moveTo>
                  <a:cubicBezTo>
                    <a:pt x="232823" y="120160"/>
                    <a:pt x="259569" y="146416"/>
                    <a:pt x="259569" y="179582"/>
                  </a:cubicBezTo>
                  <a:cubicBezTo>
                    <a:pt x="259569" y="180503"/>
                    <a:pt x="259569" y="181424"/>
                    <a:pt x="259569" y="182806"/>
                  </a:cubicBezTo>
                  <a:cubicBezTo>
                    <a:pt x="244812" y="193861"/>
                    <a:pt x="234667" y="210444"/>
                    <a:pt x="231900" y="229791"/>
                  </a:cubicBezTo>
                  <a:cubicBezTo>
                    <a:pt x="222677" y="235319"/>
                    <a:pt x="212071" y="238543"/>
                    <a:pt x="200081" y="238543"/>
                  </a:cubicBezTo>
                  <a:cubicBezTo>
                    <a:pt x="167340" y="238543"/>
                    <a:pt x="140594" y="212287"/>
                    <a:pt x="140594" y="179582"/>
                  </a:cubicBezTo>
                  <a:cubicBezTo>
                    <a:pt x="140594" y="146416"/>
                    <a:pt x="167340" y="120160"/>
                    <a:pt x="200081" y="120160"/>
                  </a:cubicBezTo>
                  <a:close/>
                  <a:moveTo>
                    <a:pt x="101428" y="62190"/>
                  </a:moveTo>
                  <a:cubicBezTo>
                    <a:pt x="133688" y="62190"/>
                    <a:pt x="160418" y="88426"/>
                    <a:pt x="160879" y="120646"/>
                  </a:cubicBezTo>
                  <a:cubicBezTo>
                    <a:pt x="141984" y="132154"/>
                    <a:pt x="128619" y="152406"/>
                    <a:pt x="126315" y="175421"/>
                  </a:cubicBezTo>
                  <a:cubicBezTo>
                    <a:pt x="118941" y="178643"/>
                    <a:pt x="110185" y="180944"/>
                    <a:pt x="101428" y="180944"/>
                  </a:cubicBezTo>
                  <a:cubicBezTo>
                    <a:pt x="68708" y="180944"/>
                    <a:pt x="41978" y="154247"/>
                    <a:pt x="41978" y="121567"/>
                  </a:cubicBezTo>
                  <a:cubicBezTo>
                    <a:pt x="41978" y="88887"/>
                    <a:pt x="68708" y="62190"/>
                    <a:pt x="101428" y="62190"/>
                  </a:cubicBezTo>
                  <a:close/>
                  <a:moveTo>
                    <a:pt x="500695" y="60339"/>
                  </a:moveTo>
                  <a:cubicBezTo>
                    <a:pt x="533882" y="60339"/>
                    <a:pt x="560154" y="87036"/>
                    <a:pt x="560154" y="119716"/>
                  </a:cubicBezTo>
                  <a:cubicBezTo>
                    <a:pt x="560154" y="152396"/>
                    <a:pt x="533882" y="179093"/>
                    <a:pt x="500695" y="179093"/>
                  </a:cubicBezTo>
                  <a:cubicBezTo>
                    <a:pt x="491938" y="179093"/>
                    <a:pt x="483180" y="176792"/>
                    <a:pt x="475805" y="173570"/>
                  </a:cubicBezTo>
                  <a:cubicBezTo>
                    <a:pt x="473501" y="150095"/>
                    <a:pt x="460134" y="130303"/>
                    <a:pt x="441697" y="118795"/>
                  </a:cubicBezTo>
                  <a:cubicBezTo>
                    <a:pt x="442158" y="86575"/>
                    <a:pt x="468431" y="60339"/>
                    <a:pt x="500695" y="60339"/>
                  </a:cubicBezTo>
                  <a:close/>
                  <a:moveTo>
                    <a:pt x="413085" y="16140"/>
                  </a:moveTo>
                  <a:cubicBezTo>
                    <a:pt x="438441" y="16140"/>
                    <a:pt x="460571" y="31794"/>
                    <a:pt x="468869" y="55274"/>
                  </a:cubicBezTo>
                  <a:cubicBezTo>
                    <a:pt x="446279" y="66324"/>
                    <a:pt x="431526" y="87962"/>
                    <a:pt x="429221" y="112824"/>
                  </a:cubicBezTo>
                  <a:cubicBezTo>
                    <a:pt x="422766" y="110522"/>
                    <a:pt x="412624" y="107760"/>
                    <a:pt x="402020" y="107760"/>
                  </a:cubicBezTo>
                  <a:cubicBezTo>
                    <a:pt x="390956" y="107760"/>
                    <a:pt x="380352" y="110062"/>
                    <a:pt x="370670" y="115126"/>
                  </a:cubicBezTo>
                  <a:cubicBezTo>
                    <a:pt x="367904" y="112364"/>
                    <a:pt x="365599" y="109141"/>
                    <a:pt x="363294" y="105918"/>
                  </a:cubicBezTo>
                  <a:cubicBezTo>
                    <a:pt x="372054" y="93487"/>
                    <a:pt x="376664" y="78754"/>
                    <a:pt x="376664" y="63561"/>
                  </a:cubicBezTo>
                  <a:cubicBezTo>
                    <a:pt x="376664" y="53432"/>
                    <a:pt x="374359" y="43764"/>
                    <a:pt x="370670" y="34556"/>
                  </a:cubicBezTo>
                  <a:cubicBezTo>
                    <a:pt x="381735" y="22586"/>
                    <a:pt x="396949" y="16140"/>
                    <a:pt x="413085" y="16140"/>
                  </a:cubicBezTo>
                  <a:close/>
                  <a:moveTo>
                    <a:pt x="192697" y="16140"/>
                  </a:moveTo>
                  <a:cubicBezTo>
                    <a:pt x="207447" y="16140"/>
                    <a:pt x="221274" y="21206"/>
                    <a:pt x="231875" y="31337"/>
                  </a:cubicBezTo>
                  <a:cubicBezTo>
                    <a:pt x="227266" y="41008"/>
                    <a:pt x="224501" y="52060"/>
                    <a:pt x="224501" y="63573"/>
                  </a:cubicBezTo>
                  <a:cubicBezTo>
                    <a:pt x="224501" y="80152"/>
                    <a:pt x="230032" y="96270"/>
                    <a:pt x="240172" y="109165"/>
                  </a:cubicBezTo>
                  <a:cubicBezTo>
                    <a:pt x="238328" y="111928"/>
                    <a:pt x="236024" y="114230"/>
                    <a:pt x="233719" y="116533"/>
                  </a:cubicBezTo>
                  <a:cubicBezTo>
                    <a:pt x="223118" y="111007"/>
                    <a:pt x="211134" y="107783"/>
                    <a:pt x="199150" y="107783"/>
                  </a:cubicBezTo>
                  <a:cubicBezTo>
                    <a:pt x="189010" y="107783"/>
                    <a:pt x="177948" y="111467"/>
                    <a:pt x="171034" y="114230"/>
                  </a:cubicBezTo>
                  <a:cubicBezTo>
                    <a:pt x="168729" y="91204"/>
                    <a:pt x="155824" y="70942"/>
                    <a:pt x="136004" y="59429"/>
                  </a:cubicBezTo>
                  <a:cubicBezTo>
                    <a:pt x="142457" y="34100"/>
                    <a:pt x="165964" y="16140"/>
                    <a:pt x="192697" y="16140"/>
                  </a:cubicBezTo>
                  <a:close/>
                  <a:moveTo>
                    <a:pt x="301511" y="0"/>
                  </a:moveTo>
                  <a:cubicBezTo>
                    <a:pt x="337146" y="0"/>
                    <a:pt x="366033" y="28871"/>
                    <a:pt x="366033" y="64485"/>
                  </a:cubicBezTo>
                  <a:cubicBezTo>
                    <a:pt x="366033" y="100099"/>
                    <a:pt x="337146" y="128970"/>
                    <a:pt x="301511" y="128970"/>
                  </a:cubicBezTo>
                  <a:cubicBezTo>
                    <a:pt x="265876" y="128970"/>
                    <a:pt x="236989" y="100099"/>
                    <a:pt x="236989" y="64485"/>
                  </a:cubicBezTo>
                  <a:cubicBezTo>
                    <a:pt x="236989" y="28871"/>
                    <a:pt x="265876" y="0"/>
                    <a:pt x="301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97243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6096000" y="3398461"/>
            <a:ext cx="57711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40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4000" b="1" kern="0" dirty="0">
                <a:solidFill>
                  <a:schemeClr val="accent2"/>
                </a:solidFill>
                <a:latin typeface="+mn-ea"/>
              </a:rPr>
              <a:t>工具介绍</a:t>
            </a:r>
            <a:endParaRPr lang="en-US" altLang="zh-CN" sz="4000" b="1" kern="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6096000" y="2482009"/>
            <a:ext cx="2254528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PART 01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6235700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22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3502882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 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822918" y="1741891"/>
            <a:ext cx="10619189" cy="1687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dirty="0">
                <a:latin typeface="+mn-ea"/>
              </a:rPr>
              <a:t>	Rational Rose</a:t>
            </a:r>
            <a:r>
              <a:rPr lang="zh-CN" altLang="en-US" sz="3600" dirty="0">
                <a:latin typeface="+mn-ea"/>
              </a:rPr>
              <a:t>是</a:t>
            </a:r>
            <a:r>
              <a:rPr lang="en-US" altLang="zh-CN" sz="3600" dirty="0">
                <a:latin typeface="+mn-ea"/>
              </a:rPr>
              <a:t>Rational</a:t>
            </a:r>
            <a:r>
              <a:rPr lang="zh-CN" altLang="en-US" sz="3600" dirty="0">
                <a:latin typeface="+mn-ea"/>
              </a:rPr>
              <a:t>公司出品的一种面向对象的统一建模语言的可视化建模工具。用于可视化建模和公司级水平软件应用的组件构造。</a:t>
            </a:r>
            <a:r>
              <a:rPr lang="en-US" altLang="zh-CN" sz="3600" dirty="0">
                <a:latin typeface="+mn-ea"/>
              </a:rPr>
              <a:t>ROSE</a:t>
            </a:r>
            <a:r>
              <a:rPr lang="zh-CN" altLang="en-US" sz="3600" dirty="0">
                <a:latin typeface="+mn-ea"/>
              </a:rPr>
              <a:t>是直接从</a:t>
            </a:r>
            <a:r>
              <a:rPr lang="en-US" altLang="zh-CN" sz="3600" dirty="0">
                <a:latin typeface="+mn-ea"/>
              </a:rPr>
              <a:t>UML</a:t>
            </a:r>
            <a:r>
              <a:rPr lang="zh-CN" altLang="en-US" sz="3600" dirty="0">
                <a:latin typeface="+mn-ea"/>
              </a:rPr>
              <a:t>发展而诞生的设计工具，它的出现就是为了对</a:t>
            </a:r>
            <a:r>
              <a:rPr lang="en-US" altLang="zh-CN" sz="3600" dirty="0">
                <a:latin typeface="+mn-ea"/>
              </a:rPr>
              <a:t>UML</a:t>
            </a:r>
            <a:r>
              <a:rPr lang="zh-CN" altLang="en-US" sz="3600" dirty="0">
                <a:latin typeface="+mn-ea"/>
              </a:rPr>
              <a:t>建模的支持。</a:t>
            </a:r>
            <a:r>
              <a:rPr lang="en-US" altLang="zh-CN" sz="2000" dirty="0">
                <a:latin typeface="+mn-ea"/>
              </a:rPr>
              <a:t>[1]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471" y="4906601"/>
            <a:ext cx="5334000" cy="1232222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831317" y="4557486"/>
            <a:ext cx="2752678" cy="1996836"/>
            <a:chOff x="1642631" y="4557486"/>
            <a:chExt cx="2752678" cy="1996836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4"/>
            <a:srcRect l="23008" t="24431" r="22503" b="23609"/>
            <a:stretch/>
          </p:blipFill>
          <p:spPr>
            <a:xfrm>
              <a:off x="2423885" y="4557486"/>
              <a:ext cx="1190172" cy="1146628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1642631" y="5723325"/>
              <a:ext cx="275267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/>
                <a:t>IBM Rational Rose</a:t>
              </a:r>
            </a:p>
            <a:p>
              <a:pPr algn="ctr"/>
              <a:r>
                <a:rPr lang="en-US" altLang="zh-CN" sz="2400" dirty="0"/>
                <a:t> Enterprise Edition</a:t>
              </a:r>
              <a:endParaRPr lang="zh-CN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8764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3502882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 </a:t>
            </a:r>
          </a:p>
        </p:txBody>
      </p:sp>
      <p:sp>
        <p:nvSpPr>
          <p:cNvPr id="3" name="矩形 2"/>
          <p:cNvSpPr/>
          <p:nvPr/>
        </p:nvSpPr>
        <p:spPr>
          <a:xfrm>
            <a:off x="469900" y="1004245"/>
            <a:ext cx="115570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+mn-ea"/>
              </a:rPr>
              <a:t>	Rational Rose</a:t>
            </a:r>
            <a:r>
              <a:rPr lang="zh-CN" altLang="en-US" sz="2800" dirty="0">
                <a:latin typeface="+mn-ea"/>
              </a:rPr>
              <a:t>包括了统一建模语言（</a:t>
            </a:r>
            <a:r>
              <a:rPr lang="en-US" altLang="zh-CN" sz="2800" dirty="0">
                <a:latin typeface="+mn-ea"/>
              </a:rPr>
              <a:t>UML</a:t>
            </a:r>
            <a:r>
              <a:rPr lang="zh-CN" altLang="en-US" sz="2800" dirty="0">
                <a:latin typeface="+mn-ea"/>
              </a:rPr>
              <a:t>），</a:t>
            </a:r>
            <a:r>
              <a:rPr lang="en-US" altLang="zh-CN" sz="2800" dirty="0">
                <a:latin typeface="+mn-ea"/>
              </a:rPr>
              <a:t>OOSE</a:t>
            </a:r>
            <a:r>
              <a:rPr lang="zh-CN" altLang="en-US" sz="2800" dirty="0">
                <a:latin typeface="+mn-ea"/>
              </a:rPr>
              <a:t>（</a:t>
            </a:r>
            <a:r>
              <a:rPr lang="en-US" altLang="zh-CN" sz="2800" dirty="0">
                <a:latin typeface="+mn-ea"/>
              </a:rPr>
              <a:t>Object-oriented software engineering</a:t>
            </a:r>
            <a:r>
              <a:rPr lang="zh-CN" altLang="en-US" sz="2800" dirty="0">
                <a:latin typeface="+mn-ea"/>
              </a:rPr>
              <a:t>），以及</a:t>
            </a:r>
            <a:r>
              <a:rPr lang="en-US" altLang="zh-CN" sz="2800" dirty="0">
                <a:latin typeface="+mn-ea"/>
              </a:rPr>
              <a:t>OMT</a:t>
            </a:r>
            <a:r>
              <a:rPr lang="zh-CN" altLang="en-US" sz="2800" dirty="0">
                <a:latin typeface="+mn-ea"/>
              </a:rPr>
              <a:t>（</a:t>
            </a:r>
            <a:r>
              <a:rPr lang="en-US" altLang="zh-CN" sz="2800" dirty="0">
                <a:latin typeface="+mn-ea"/>
              </a:rPr>
              <a:t>Object Modeling Technique</a:t>
            </a:r>
            <a:r>
              <a:rPr lang="zh-CN" altLang="en-US" sz="2800" dirty="0">
                <a:latin typeface="+mn-ea"/>
              </a:rPr>
              <a:t>）。其中统一建模语言（</a:t>
            </a:r>
            <a:r>
              <a:rPr lang="en-US" altLang="zh-CN" sz="2800" dirty="0">
                <a:latin typeface="+mn-ea"/>
              </a:rPr>
              <a:t>UML</a:t>
            </a:r>
            <a:r>
              <a:rPr lang="zh-CN" altLang="en-US" sz="2800" dirty="0">
                <a:latin typeface="+mn-ea"/>
              </a:rPr>
              <a:t>）由</a:t>
            </a:r>
            <a:r>
              <a:rPr lang="en-US" altLang="zh-CN" sz="2800" dirty="0">
                <a:latin typeface="+mn-ea"/>
              </a:rPr>
              <a:t>Rational</a:t>
            </a:r>
            <a:r>
              <a:rPr lang="zh-CN" altLang="en-US" sz="2800" dirty="0">
                <a:latin typeface="+mn-ea"/>
              </a:rPr>
              <a:t>公司</a:t>
            </a:r>
            <a:r>
              <a:rPr lang="en-US" altLang="zh-CN" sz="2800" dirty="0">
                <a:latin typeface="+mn-ea"/>
              </a:rPr>
              <a:t>3</a:t>
            </a:r>
            <a:r>
              <a:rPr lang="zh-CN" altLang="en-US" sz="2800" dirty="0">
                <a:latin typeface="+mn-ea"/>
              </a:rPr>
              <a:t>位世界级面向对象技术专家</a:t>
            </a:r>
            <a:r>
              <a:rPr lang="en-US" altLang="zh-CN" sz="2800" dirty="0">
                <a:latin typeface="+mn-ea"/>
              </a:rPr>
              <a:t>Grady </a:t>
            </a:r>
            <a:r>
              <a:rPr lang="en-US" altLang="zh-CN" sz="2800" dirty="0" err="1">
                <a:latin typeface="+mn-ea"/>
              </a:rPr>
              <a:t>Booch</a:t>
            </a:r>
            <a:r>
              <a:rPr lang="zh-CN" altLang="en-US" sz="2800" dirty="0">
                <a:latin typeface="+mn-ea"/>
              </a:rPr>
              <a:t>、</a:t>
            </a:r>
            <a:r>
              <a:rPr lang="en-US" altLang="zh-CN" sz="2800" dirty="0">
                <a:latin typeface="+mn-ea"/>
              </a:rPr>
              <a:t>Ivar Jacobson</a:t>
            </a:r>
            <a:r>
              <a:rPr lang="zh-CN" altLang="en-US" sz="2800" dirty="0">
                <a:latin typeface="+mn-ea"/>
              </a:rPr>
              <a:t>、和</a:t>
            </a:r>
            <a:r>
              <a:rPr lang="en-US" altLang="zh-CN" sz="2800" dirty="0">
                <a:latin typeface="+mn-ea"/>
              </a:rPr>
              <a:t>Jim </a:t>
            </a:r>
            <a:r>
              <a:rPr lang="en-US" altLang="zh-CN" sz="2800" dirty="0" err="1">
                <a:latin typeface="+mn-ea"/>
              </a:rPr>
              <a:t>Rumbaugh</a:t>
            </a:r>
            <a:r>
              <a:rPr lang="zh-CN" altLang="en-US" sz="2800" dirty="0">
                <a:latin typeface="+mn-ea"/>
              </a:rPr>
              <a:t>通过对早期面向对象研究和设计方法的进一步扩展而得来的，它为可视化建模软件奠定了坚实的理论基础。</a:t>
            </a:r>
            <a:r>
              <a:rPr lang="en-US" altLang="zh-CN" sz="2000" dirty="0">
                <a:latin typeface="+mn-ea"/>
              </a:rPr>
              <a:t>[1]</a:t>
            </a:r>
          </a:p>
          <a:p>
            <a:r>
              <a:rPr lang="en-US" altLang="zh-CN" sz="2800" dirty="0">
                <a:latin typeface="+mn-ea"/>
              </a:rPr>
              <a:t>	</a:t>
            </a:r>
            <a:r>
              <a:rPr lang="zh-CN" altLang="en-US" sz="2800" dirty="0">
                <a:latin typeface="+mn-ea"/>
              </a:rPr>
              <a:t>现状：现在比较少的公司在使用</a:t>
            </a:r>
            <a:r>
              <a:rPr lang="en-US" altLang="zh-CN" sz="2800" dirty="0">
                <a:latin typeface="+mn-ea"/>
              </a:rPr>
              <a:t>Rose</a:t>
            </a:r>
            <a:r>
              <a:rPr lang="zh-CN" altLang="en-US" sz="2800" dirty="0">
                <a:latin typeface="+mn-ea"/>
              </a:rPr>
              <a:t>。</a:t>
            </a:r>
            <a:r>
              <a:rPr lang="en-US" altLang="zh-CN" sz="2800" dirty="0">
                <a:latin typeface="+mn-ea"/>
              </a:rPr>
              <a:t>IBM</a:t>
            </a:r>
            <a:r>
              <a:rPr lang="zh-CN" altLang="en-US" sz="2800" dirty="0">
                <a:latin typeface="+mn-ea"/>
              </a:rPr>
              <a:t>推出了</a:t>
            </a:r>
            <a:r>
              <a:rPr lang="en-US" altLang="zh-CN" sz="2800" dirty="0">
                <a:latin typeface="+mn-ea"/>
              </a:rPr>
              <a:t>Rational Software Architect</a:t>
            </a:r>
            <a:r>
              <a:rPr lang="zh-CN" altLang="en-US" sz="2800" dirty="0">
                <a:latin typeface="+mn-ea"/>
              </a:rPr>
              <a:t>来替代</a:t>
            </a:r>
            <a:r>
              <a:rPr lang="en-US" altLang="zh-CN" sz="2800" dirty="0">
                <a:latin typeface="+mn-ea"/>
              </a:rPr>
              <a:t>Rational Rose</a:t>
            </a:r>
            <a:r>
              <a:rPr lang="zh-CN" altLang="en-US" sz="2800" dirty="0">
                <a:latin typeface="+mn-ea"/>
              </a:rPr>
              <a:t>。</a:t>
            </a:r>
          </a:p>
        </p:txBody>
      </p:sp>
      <p:pic>
        <p:nvPicPr>
          <p:cNvPr id="1026" name="Picture 2" descr="âRational Software Architectâçå¾çæç´¢ç»æ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8" r="5853" b="7936"/>
          <a:stretch/>
        </p:blipFill>
        <p:spPr bwMode="auto">
          <a:xfrm>
            <a:off x="2410026" y="4494407"/>
            <a:ext cx="2061029" cy="210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4471055" y="5223527"/>
            <a:ext cx="5724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>
                <a:latin typeface="arial" panose="020B0604020202020204" pitchFamily="34" charset="0"/>
              </a:rPr>
              <a:t>Rational Software Architect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88583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419499"/>
            <a:ext cx="10502900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的受欢迎特征</a:t>
            </a:r>
            <a:r>
              <a:rPr lang="zh-CN" altLang="en-US" sz="2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（反复式发展，来回旅程工程）</a:t>
            </a:r>
            <a:endParaRPr lang="en-US" altLang="zh-CN" sz="24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39324" y="1514930"/>
            <a:ext cx="3609295" cy="5054600"/>
            <a:chOff x="282866" y="1514930"/>
            <a:chExt cx="3609295" cy="5054600"/>
          </a:xfrm>
        </p:grpSpPr>
        <p:sp>
          <p:nvSpPr>
            <p:cNvPr id="12" name="矩形 11"/>
            <p:cNvSpPr/>
            <p:nvPr/>
          </p:nvSpPr>
          <p:spPr>
            <a:xfrm>
              <a:off x="282866" y="1514930"/>
              <a:ext cx="3609295" cy="5054600"/>
            </a:xfrm>
            <a:prstGeom prst="rect">
              <a:avLst/>
            </a:prstGeom>
            <a:solidFill>
              <a:srgbClr val="D32F2F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352732" y="2850320"/>
              <a:ext cx="3493256" cy="36625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zh-CN" altLang="en-US" sz="3200" b="1" kern="0" dirty="0">
                  <a:solidFill>
                    <a:schemeClr val="bg1"/>
                  </a:solidFill>
                  <a:latin typeface="+mn-ea"/>
                </a:rPr>
                <a:t>反复式发展</a:t>
              </a:r>
            </a:p>
            <a:p>
              <a:pPr>
                <a:defRPr/>
              </a:pPr>
              <a:r>
                <a:rPr lang="en-US" altLang="zh-CN" sz="2000" kern="0" dirty="0">
                  <a:solidFill>
                    <a:schemeClr val="bg1"/>
                  </a:solidFill>
                  <a:latin typeface="+mn-ea"/>
                </a:rPr>
                <a:t>       Rational Rose</a:t>
              </a:r>
              <a:r>
                <a:rPr lang="zh-CN" altLang="en-US" sz="2000" kern="0" dirty="0">
                  <a:solidFill>
                    <a:schemeClr val="bg1"/>
                  </a:solidFill>
                  <a:latin typeface="+mn-ea"/>
                </a:rPr>
                <a:t>允许设计师利用反复发展（有时也叫进化式发展），因为在各个进程中新的应用能够被创建，通过把一个反复的输出变成下一个反复的输入。（这和瀑布式发展形成对比，在瀑布式发展中，在一个用户开始尝试之前整个工程被从头到尾的完成。）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[1]</a:t>
              </a:r>
            </a:p>
            <a:p>
              <a:pPr lvl="0">
                <a:defRPr/>
              </a:pPr>
              <a:endParaRPr lang="zh-CN" altLang="en-US" sz="2000" kern="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9" name="repeat_126551"/>
            <p:cNvSpPr>
              <a:spLocks noChangeAspect="1"/>
            </p:cNvSpPr>
            <p:nvPr/>
          </p:nvSpPr>
          <p:spPr bwMode="auto">
            <a:xfrm>
              <a:off x="1526928" y="1548291"/>
              <a:ext cx="1121172" cy="1120962"/>
            </a:xfrm>
            <a:custGeom>
              <a:avLst/>
              <a:gdLst>
                <a:gd name="connsiteX0" fmla="*/ 325000 h 606722"/>
                <a:gd name="connsiteY0" fmla="*/ 325000 h 606722"/>
                <a:gd name="connsiteX1" fmla="*/ 325000 h 606722"/>
                <a:gd name="connsiteY1" fmla="*/ 325000 h 606722"/>
                <a:gd name="connsiteX2" fmla="*/ 325000 h 606722"/>
                <a:gd name="connsiteY2" fmla="*/ 325000 h 606722"/>
                <a:gd name="connsiteX3" fmla="*/ 325000 h 606722"/>
                <a:gd name="connsiteY3" fmla="*/ 325000 h 606722"/>
                <a:gd name="connsiteX4" fmla="*/ 325000 h 606722"/>
                <a:gd name="connsiteY4" fmla="*/ 325000 h 606722"/>
                <a:gd name="connsiteX5" fmla="*/ 325000 h 606722"/>
                <a:gd name="connsiteY5" fmla="*/ 325000 h 606722"/>
                <a:gd name="connsiteX6" fmla="*/ 325000 h 606722"/>
                <a:gd name="connsiteY6" fmla="*/ 325000 h 606722"/>
                <a:gd name="connsiteX7" fmla="*/ 325000 h 606722"/>
                <a:gd name="connsiteY7" fmla="*/ 325000 h 606722"/>
                <a:gd name="connsiteX8" fmla="*/ 325000 h 606722"/>
                <a:gd name="connsiteY8" fmla="*/ 325000 h 606722"/>
                <a:gd name="connsiteX9" fmla="*/ 325000 h 606722"/>
                <a:gd name="connsiteY9" fmla="*/ 325000 h 606722"/>
                <a:gd name="connsiteX10" fmla="*/ 325000 h 606722"/>
                <a:gd name="connsiteY10" fmla="*/ 325000 h 606722"/>
                <a:gd name="connsiteX11" fmla="*/ 325000 h 606722"/>
                <a:gd name="connsiteY11" fmla="*/ 325000 h 606722"/>
                <a:gd name="connsiteX12" fmla="*/ 325000 h 606722"/>
                <a:gd name="connsiteY12" fmla="*/ 325000 h 606722"/>
                <a:gd name="connsiteX13" fmla="*/ 325000 h 606722"/>
                <a:gd name="connsiteY13" fmla="*/ 325000 h 606722"/>
                <a:gd name="connsiteX14" fmla="*/ 325000 h 606722"/>
                <a:gd name="connsiteY14" fmla="*/ 325000 h 606722"/>
                <a:gd name="connsiteX15" fmla="*/ 325000 h 606722"/>
                <a:gd name="connsiteY15" fmla="*/ 325000 h 606722"/>
                <a:gd name="connsiteX16" fmla="*/ 325000 h 606722"/>
                <a:gd name="connsiteY16" fmla="*/ 325000 h 606722"/>
                <a:gd name="connsiteX17" fmla="*/ 325000 h 606722"/>
                <a:gd name="connsiteY17" fmla="*/ 325000 h 606722"/>
                <a:gd name="connsiteX18" fmla="*/ 325000 h 606722"/>
                <a:gd name="connsiteY18" fmla="*/ 325000 h 606722"/>
                <a:gd name="connsiteX19" fmla="*/ 325000 h 606722"/>
                <a:gd name="connsiteY19" fmla="*/ 325000 h 606722"/>
                <a:gd name="connsiteX20" fmla="*/ 325000 h 606722"/>
                <a:gd name="connsiteY20" fmla="*/ 325000 h 606722"/>
                <a:gd name="connsiteX21" fmla="*/ 325000 h 606722"/>
                <a:gd name="connsiteY21" fmla="*/ 325000 h 606722"/>
                <a:gd name="connsiteX22" fmla="*/ 325000 h 606722"/>
                <a:gd name="connsiteY22" fmla="*/ 325000 h 606722"/>
                <a:gd name="connsiteX23" fmla="*/ 325000 h 606722"/>
                <a:gd name="connsiteY23" fmla="*/ 325000 h 606722"/>
                <a:gd name="connsiteX24" fmla="*/ 325000 h 606722"/>
                <a:gd name="connsiteY24" fmla="*/ 325000 h 606722"/>
                <a:gd name="connsiteX25" fmla="*/ 325000 h 606722"/>
                <a:gd name="connsiteY25" fmla="*/ 325000 h 606722"/>
                <a:gd name="connsiteX26" fmla="*/ 325000 h 606722"/>
                <a:gd name="connsiteY26" fmla="*/ 325000 h 606722"/>
                <a:gd name="connsiteX27" fmla="*/ 325000 h 606722"/>
                <a:gd name="connsiteY27" fmla="*/ 325000 h 606722"/>
                <a:gd name="connsiteX28" fmla="*/ 325000 h 606722"/>
                <a:gd name="connsiteY28" fmla="*/ 325000 h 606722"/>
                <a:gd name="connsiteX29" fmla="*/ 325000 h 606722"/>
                <a:gd name="connsiteY29" fmla="*/ 325000 h 606722"/>
                <a:gd name="connsiteX30" fmla="*/ 325000 h 606722"/>
                <a:gd name="connsiteY30" fmla="*/ 325000 h 606722"/>
                <a:gd name="connsiteX31" fmla="*/ 325000 h 606722"/>
                <a:gd name="connsiteY31" fmla="*/ 325000 h 606722"/>
                <a:gd name="connsiteX32" fmla="*/ 325000 h 606722"/>
                <a:gd name="connsiteY32" fmla="*/ 325000 h 606722"/>
                <a:gd name="connsiteX33" fmla="*/ 325000 h 606722"/>
                <a:gd name="connsiteY33" fmla="*/ 325000 h 606722"/>
                <a:gd name="connsiteX34" fmla="*/ 325000 h 606722"/>
                <a:gd name="connsiteY34" fmla="*/ 325000 h 606722"/>
                <a:gd name="connsiteX35" fmla="*/ 325000 h 606722"/>
                <a:gd name="connsiteY35" fmla="*/ 325000 h 606722"/>
                <a:gd name="connsiteX36" fmla="*/ 325000 h 606722"/>
                <a:gd name="connsiteY36" fmla="*/ 325000 h 606722"/>
                <a:gd name="connsiteX37" fmla="*/ 325000 h 606722"/>
                <a:gd name="connsiteY37" fmla="*/ 325000 h 606722"/>
                <a:gd name="connsiteX38" fmla="*/ 325000 h 606722"/>
                <a:gd name="connsiteY38" fmla="*/ 325000 h 606722"/>
                <a:gd name="connsiteX39" fmla="*/ 325000 h 606722"/>
                <a:gd name="connsiteY39" fmla="*/ 325000 h 606722"/>
                <a:gd name="connsiteX40" fmla="*/ 325000 h 606722"/>
                <a:gd name="connsiteY40" fmla="*/ 325000 h 606722"/>
                <a:gd name="connsiteX41" fmla="*/ 325000 h 606722"/>
                <a:gd name="connsiteY41" fmla="*/ 325000 h 606722"/>
                <a:gd name="connsiteX42" fmla="*/ 325000 h 606722"/>
                <a:gd name="connsiteY42" fmla="*/ 325000 h 606722"/>
                <a:gd name="connsiteX43" fmla="*/ 325000 h 606722"/>
                <a:gd name="connsiteY43" fmla="*/ 325000 h 606722"/>
                <a:gd name="connsiteX44" fmla="*/ 325000 h 606722"/>
                <a:gd name="connsiteY44" fmla="*/ 325000 h 606722"/>
                <a:gd name="connsiteX45" fmla="*/ 325000 h 606722"/>
                <a:gd name="connsiteY45" fmla="*/ 325000 h 606722"/>
                <a:gd name="connsiteX46" fmla="*/ 325000 h 606722"/>
                <a:gd name="connsiteY46" fmla="*/ 325000 h 606722"/>
                <a:gd name="connsiteX47" fmla="*/ 325000 h 606722"/>
                <a:gd name="connsiteY47" fmla="*/ 325000 h 606722"/>
                <a:gd name="connsiteX48" fmla="*/ 325000 h 606722"/>
                <a:gd name="connsiteY48" fmla="*/ 32500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572686" h="607182">
                  <a:moveTo>
                    <a:pt x="466075" y="65592"/>
                  </a:moveTo>
                  <a:lnTo>
                    <a:pt x="508065" y="65592"/>
                  </a:lnTo>
                  <a:cubicBezTo>
                    <a:pt x="543789" y="65592"/>
                    <a:pt x="572779" y="94539"/>
                    <a:pt x="572686" y="130209"/>
                  </a:cubicBezTo>
                  <a:lnTo>
                    <a:pt x="572686" y="477014"/>
                  </a:lnTo>
                  <a:cubicBezTo>
                    <a:pt x="572686" y="512591"/>
                    <a:pt x="543602" y="541631"/>
                    <a:pt x="507971" y="541631"/>
                  </a:cubicBezTo>
                  <a:lnTo>
                    <a:pt x="224519" y="541631"/>
                  </a:lnTo>
                  <a:lnTo>
                    <a:pt x="261459" y="578422"/>
                  </a:lnTo>
                  <a:cubicBezTo>
                    <a:pt x="268098" y="585052"/>
                    <a:pt x="268098" y="595603"/>
                    <a:pt x="261459" y="602233"/>
                  </a:cubicBezTo>
                  <a:cubicBezTo>
                    <a:pt x="258186" y="605595"/>
                    <a:pt x="253884" y="607182"/>
                    <a:pt x="249582" y="607182"/>
                  </a:cubicBezTo>
                  <a:cubicBezTo>
                    <a:pt x="245374" y="607182"/>
                    <a:pt x="240978" y="605501"/>
                    <a:pt x="237799" y="602233"/>
                  </a:cubicBezTo>
                  <a:lnTo>
                    <a:pt x="172056" y="536589"/>
                  </a:lnTo>
                  <a:cubicBezTo>
                    <a:pt x="168783" y="533507"/>
                    <a:pt x="167099" y="529118"/>
                    <a:pt x="167099" y="524823"/>
                  </a:cubicBezTo>
                  <a:cubicBezTo>
                    <a:pt x="167099" y="520434"/>
                    <a:pt x="168970" y="516046"/>
                    <a:pt x="172056" y="512964"/>
                  </a:cubicBezTo>
                  <a:lnTo>
                    <a:pt x="237799" y="447320"/>
                  </a:lnTo>
                  <a:cubicBezTo>
                    <a:pt x="244345" y="440783"/>
                    <a:pt x="255006" y="440783"/>
                    <a:pt x="261552" y="447320"/>
                  </a:cubicBezTo>
                  <a:cubicBezTo>
                    <a:pt x="268192" y="453949"/>
                    <a:pt x="268192" y="464501"/>
                    <a:pt x="261552" y="471131"/>
                  </a:cubicBezTo>
                  <a:lnTo>
                    <a:pt x="224706" y="508015"/>
                  </a:lnTo>
                  <a:lnTo>
                    <a:pt x="508065" y="508015"/>
                  </a:lnTo>
                  <a:cubicBezTo>
                    <a:pt x="525179" y="508015"/>
                    <a:pt x="539113" y="494008"/>
                    <a:pt x="539113" y="477014"/>
                  </a:cubicBezTo>
                  <a:lnTo>
                    <a:pt x="539113" y="130209"/>
                  </a:lnTo>
                  <a:cubicBezTo>
                    <a:pt x="539113" y="113215"/>
                    <a:pt x="525179" y="99208"/>
                    <a:pt x="508065" y="99208"/>
                  </a:cubicBezTo>
                  <a:lnTo>
                    <a:pt x="466075" y="99208"/>
                  </a:lnTo>
                  <a:cubicBezTo>
                    <a:pt x="456724" y="99208"/>
                    <a:pt x="449242" y="91738"/>
                    <a:pt x="449242" y="82400"/>
                  </a:cubicBezTo>
                  <a:cubicBezTo>
                    <a:pt x="449242" y="73062"/>
                    <a:pt x="456724" y="65592"/>
                    <a:pt x="466075" y="65592"/>
                  </a:cubicBezTo>
                  <a:close/>
                  <a:moveTo>
                    <a:pt x="322973" y="0"/>
                  </a:moveTo>
                  <a:cubicBezTo>
                    <a:pt x="327274" y="0"/>
                    <a:pt x="331575" y="1658"/>
                    <a:pt x="334848" y="4973"/>
                  </a:cubicBezTo>
                  <a:lnTo>
                    <a:pt x="400583" y="70619"/>
                  </a:lnTo>
                  <a:cubicBezTo>
                    <a:pt x="403856" y="73701"/>
                    <a:pt x="405539" y="78089"/>
                    <a:pt x="405539" y="82385"/>
                  </a:cubicBezTo>
                  <a:cubicBezTo>
                    <a:pt x="405539" y="86774"/>
                    <a:pt x="403669" y="91163"/>
                    <a:pt x="400583" y="94244"/>
                  </a:cubicBezTo>
                  <a:lnTo>
                    <a:pt x="334848" y="159890"/>
                  </a:lnTo>
                  <a:cubicBezTo>
                    <a:pt x="331669" y="163252"/>
                    <a:pt x="327368" y="164839"/>
                    <a:pt x="323066" y="164839"/>
                  </a:cubicBezTo>
                  <a:cubicBezTo>
                    <a:pt x="318765" y="164839"/>
                    <a:pt x="314464" y="163065"/>
                    <a:pt x="311191" y="159890"/>
                  </a:cubicBezTo>
                  <a:cubicBezTo>
                    <a:pt x="304552" y="153260"/>
                    <a:pt x="304552" y="142708"/>
                    <a:pt x="311191" y="136078"/>
                  </a:cubicBezTo>
                  <a:lnTo>
                    <a:pt x="348126" y="99193"/>
                  </a:lnTo>
                  <a:lnTo>
                    <a:pt x="64706" y="99193"/>
                  </a:lnTo>
                  <a:cubicBezTo>
                    <a:pt x="47595" y="99193"/>
                    <a:pt x="33662" y="113200"/>
                    <a:pt x="33662" y="130195"/>
                  </a:cubicBezTo>
                  <a:lnTo>
                    <a:pt x="33662" y="476821"/>
                  </a:lnTo>
                  <a:cubicBezTo>
                    <a:pt x="33662" y="493910"/>
                    <a:pt x="47595" y="507824"/>
                    <a:pt x="64706" y="507824"/>
                  </a:cubicBezTo>
                  <a:lnTo>
                    <a:pt x="106598" y="507824"/>
                  </a:lnTo>
                  <a:cubicBezTo>
                    <a:pt x="115948" y="507824"/>
                    <a:pt x="123522" y="515481"/>
                    <a:pt x="123522" y="524819"/>
                  </a:cubicBezTo>
                  <a:cubicBezTo>
                    <a:pt x="123522" y="534157"/>
                    <a:pt x="116042" y="541627"/>
                    <a:pt x="106691" y="541627"/>
                  </a:cubicBezTo>
                  <a:lnTo>
                    <a:pt x="64706" y="541627"/>
                  </a:lnTo>
                  <a:cubicBezTo>
                    <a:pt x="29080" y="541627"/>
                    <a:pt x="0" y="512586"/>
                    <a:pt x="0" y="477008"/>
                  </a:cubicBezTo>
                  <a:lnTo>
                    <a:pt x="0" y="130195"/>
                  </a:lnTo>
                  <a:cubicBezTo>
                    <a:pt x="0" y="94618"/>
                    <a:pt x="29080" y="65576"/>
                    <a:pt x="64706" y="65576"/>
                  </a:cubicBezTo>
                  <a:lnTo>
                    <a:pt x="347939" y="65576"/>
                  </a:lnTo>
                  <a:lnTo>
                    <a:pt x="311097" y="28785"/>
                  </a:lnTo>
                  <a:cubicBezTo>
                    <a:pt x="304458" y="22155"/>
                    <a:pt x="304458" y="11603"/>
                    <a:pt x="311097" y="4973"/>
                  </a:cubicBezTo>
                  <a:cubicBezTo>
                    <a:pt x="314370" y="1658"/>
                    <a:pt x="318671" y="0"/>
                    <a:pt x="3229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0" name="组合 29"/>
          <p:cNvGrpSpPr/>
          <p:nvPr/>
        </p:nvGrpSpPr>
        <p:grpSpPr>
          <a:xfrm>
            <a:off x="4308395" y="1514930"/>
            <a:ext cx="3609295" cy="5054600"/>
            <a:chOff x="4272109" y="1514930"/>
            <a:chExt cx="3609295" cy="5054600"/>
          </a:xfrm>
        </p:grpSpPr>
        <p:sp>
          <p:nvSpPr>
            <p:cNvPr id="8" name="矩形 7"/>
            <p:cNvSpPr/>
            <p:nvPr/>
          </p:nvSpPr>
          <p:spPr>
            <a:xfrm>
              <a:off x="4272109" y="1514930"/>
              <a:ext cx="3609295" cy="5054600"/>
            </a:xfrm>
            <a:prstGeom prst="rect">
              <a:avLst/>
            </a:prstGeom>
            <a:solidFill>
              <a:srgbClr val="D32F2F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4388148" y="2850320"/>
              <a:ext cx="3377215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zh-CN" altLang="en-US" sz="3200" b="1" kern="0" dirty="0">
                  <a:solidFill>
                    <a:schemeClr val="bg1"/>
                  </a:solidFill>
                  <a:latin typeface="+mn-ea"/>
                </a:rPr>
                <a:t>来回旅程工程</a:t>
              </a:r>
              <a:endParaRPr lang="en-US" altLang="zh-CN" sz="3200" b="1" kern="0" dirty="0">
                <a:solidFill>
                  <a:schemeClr val="bg1"/>
                </a:solidFill>
                <a:latin typeface="+mn-ea"/>
              </a:endParaRPr>
            </a:p>
            <a:p>
              <a:pPr>
                <a:defRPr/>
              </a:pPr>
              <a:r>
                <a:rPr lang="zh-CN" altLang="en-US" sz="2400" kern="0" dirty="0">
                  <a:solidFill>
                    <a:schemeClr val="bg1"/>
                  </a:solidFill>
                  <a:latin typeface="+mn-ea"/>
                </a:rPr>
                <a:t>       当开发者开始理解组件之间是如何相互作用和在设计中进行调整时</a:t>
              </a:r>
              <a:r>
                <a:rPr lang="en-US" altLang="zh-CN" sz="2400" kern="0" dirty="0">
                  <a:solidFill>
                    <a:schemeClr val="bg1"/>
                  </a:solidFill>
                  <a:latin typeface="+mn-ea"/>
                </a:rPr>
                <a:t>,Rational Rose</a:t>
              </a:r>
              <a:r>
                <a:rPr lang="zh-CN" altLang="en-US" sz="2400" kern="0" dirty="0">
                  <a:solidFill>
                    <a:schemeClr val="bg1"/>
                  </a:solidFill>
                  <a:latin typeface="+mn-ea"/>
                </a:rPr>
                <a:t>能够通过回溯和更新模型的其余部分来保证代码的一致性。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[1]</a:t>
              </a:r>
            </a:p>
            <a:p>
              <a:pPr lvl="0">
                <a:defRPr/>
              </a:pPr>
              <a:endParaRPr lang="zh-CN" altLang="en-US" sz="2400" kern="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2" name="transfer_159792"/>
            <p:cNvSpPr>
              <a:spLocks noChangeAspect="1"/>
            </p:cNvSpPr>
            <p:nvPr/>
          </p:nvSpPr>
          <p:spPr bwMode="auto">
            <a:xfrm>
              <a:off x="5576294" y="1694665"/>
              <a:ext cx="1000923" cy="974588"/>
            </a:xfrm>
            <a:custGeom>
              <a:avLst/>
              <a:gdLst>
                <a:gd name="connsiteX0" fmla="*/ 453389 w 585622"/>
                <a:gd name="connsiteY0" fmla="*/ 340760 h 604674"/>
                <a:gd name="connsiteX1" fmla="*/ 464112 w 585622"/>
                <a:gd name="connsiteY1" fmla="*/ 345210 h 604674"/>
                <a:gd name="connsiteX2" fmla="*/ 581091 w 585622"/>
                <a:gd name="connsiteY2" fmla="*/ 462010 h 604674"/>
                <a:gd name="connsiteX3" fmla="*/ 581091 w 585622"/>
                <a:gd name="connsiteY3" fmla="*/ 483424 h 604674"/>
                <a:gd name="connsiteX4" fmla="*/ 464112 w 585622"/>
                <a:gd name="connsiteY4" fmla="*/ 600224 h 604674"/>
                <a:gd name="connsiteX5" fmla="*/ 453342 w 585622"/>
                <a:gd name="connsiteY5" fmla="*/ 604674 h 604674"/>
                <a:gd name="connsiteX6" fmla="*/ 442573 w 585622"/>
                <a:gd name="connsiteY6" fmla="*/ 600224 h 604674"/>
                <a:gd name="connsiteX7" fmla="*/ 442573 w 585622"/>
                <a:gd name="connsiteY7" fmla="*/ 578811 h 604674"/>
                <a:gd name="connsiteX8" fmla="*/ 533650 w 585622"/>
                <a:gd name="connsiteY8" fmla="*/ 487966 h 604674"/>
                <a:gd name="connsiteX9" fmla="*/ 15226 w 585622"/>
                <a:gd name="connsiteY9" fmla="*/ 487966 h 604674"/>
                <a:gd name="connsiteX10" fmla="*/ 0 w 585622"/>
                <a:gd name="connsiteY10" fmla="*/ 472763 h 604674"/>
                <a:gd name="connsiteX11" fmla="*/ 15226 w 585622"/>
                <a:gd name="connsiteY11" fmla="*/ 457561 h 604674"/>
                <a:gd name="connsiteX12" fmla="*/ 533835 w 585622"/>
                <a:gd name="connsiteY12" fmla="*/ 457561 h 604674"/>
                <a:gd name="connsiteX13" fmla="*/ 442666 w 585622"/>
                <a:gd name="connsiteY13" fmla="*/ 366623 h 604674"/>
                <a:gd name="connsiteX14" fmla="*/ 442666 w 585622"/>
                <a:gd name="connsiteY14" fmla="*/ 345210 h 604674"/>
                <a:gd name="connsiteX15" fmla="*/ 453389 w 585622"/>
                <a:gd name="connsiteY15" fmla="*/ 340760 h 604674"/>
                <a:gd name="connsiteX16" fmla="*/ 132193 w 585622"/>
                <a:gd name="connsiteY16" fmla="*/ 0 h 604674"/>
                <a:gd name="connsiteX17" fmla="*/ 142940 w 585622"/>
                <a:gd name="connsiteY17" fmla="*/ 4450 h 604674"/>
                <a:gd name="connsiteX18" fmla="*/ 142940 w 585622"/>
                <a:gd name="connsiteY18" fmla="*/ 25863 h 604674"/>
                <a:gd name="connsiteX19" fmla="*/ 51859 w 585622"/>
                <a:gd name="connsiteY19" fmla="*/ 116708 h 604674"/>
                <a:gd name="connsiteX20" fmla="*/ 570396 w 585622"/>
                <a:gd name="connsiteY20" fmla="*/ 116708 h 604674"/>
                <a:gd name="connsiteX21" fmla="*/ 585622 w 585622"/>
                <a:gd name="connsiteY21" fmla="*/ 131911 h 604674"/>
                <a:gd name="connsiteX22" fmla="*/ 570396 w 585622"/>
                <a:gd name="connsiteY22" fmla="*/ 147113 h 604674"/>
                <a:gd name="connsiteX23" fmla="*/ 51952 w 585622"/>
                <a:gd name="connsiteY23" fmla="*/ 147113 h 604674"/>
                <a:gd name="connsiteX24" fmla="*/ 143125 w 585622"/>
                <a:gd name="connsiteY24" fmla="*/ 238051 h 604674"/>
                <a:gd name="connsiteX25" fmla="*/ 143125 w 585622"/>
                <a:gd name="connsiteY25" fmla="*/ 259464 h 604674"/>
                <a:gd name="connsiteX26" fmla="*/ 132355 w 585622"/>
                <a:gd name="connsiteY26" fmla="*/ 263914 h 604674"/>
                <a:gd name="connsiteX27" fmla="*/ 121585 w 585622"/>
                <a:gd name="connsiteY27" fmla="*/ 259464 h 604674"/>
                <a:gd name="connsiteX28" fmla="*/ 4601 w 585622"/>
                <a:gd name="connsiteY28" fmla="*/ 142664 h 604674"/>
                <a:gd name="connsiteX29" fmla="*/ 4601 w 585622"/>
                <a:gd name="connsiteY29" fmla="*/ 121250 h 604674"/>
                <a:gd name="connsiteX30" fmla="*/ 121585 w 585622"/>
                <a:gd name="connsiteY30" fmla="*/ 4450 h 604674"/>
                <a:gd name="connsiteX31" fmla="*/ 132193 w 585622"/>
                <a:gd name="connsiteY31" fmla="*/ 0 h 60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5622" h="604674">
                  <a:moveTo>
                    <a:pt x="453389" y="340760"/>
                  </a:moveTo>
                  <a:cubicBezTo>
                    <a:pt x="457265" y="340760"/>
                    <a:pt x="461141" y="342243"/>
                    <a:pt x="464112" y="345210"/>
                  </a:cubicBezTo>
                  <a:lnTo>
                    <a:pt x="581091" y="462010"/>
                  </a:lnTo>
                  <a:cubicBezTo>
                    <a:pt x="587033" y="467943"/>
                    <a:pt x="587033" y="477491"/>
                    <a:pt x="581091" y="483424"/>
                  </a:cubicBezTo>
                  <a:lnTo>
                    <a:pt x="464112" y="600224"/>
                  </a:lnTo>
                  <a:cubicBezTo>
                    <a:pt x="461141" y="603191"/>
                    <a:pt x="457334" y="604674"/>
                    <a:pt x="453342" y="604674"/>
                  </a:cubicBezTo>
                  <a:cubicBezTo>
                    <a:pt x="449350" y="604674"/>
                    <a:pt x="445544" y="603191"/>
                    <a:pt x="442573" y="600224"/>
                  </a:cubicBezTo>
                  <a:cubicBezTo>
                    <a:pt x="436631" y="594384"/>
                    <a:pt x="436631" y="584744"/>
                    <a:pt x="442573" y="578811"/>
                  </a:cubicBezTo>
                  <a:lnTo>
                    <a:pt x="533650" y="487966"/>
                  </a:lnTo>
                  <a:lnTo>
                    <a:pt x="15226" y="487966"/>
                  </a:lnTo>
                  <a:cubicBezTo>
                    <a:pt x="6870" y="487966"/>
                    <a:pt x="0" y="481199"/>
                    <a:pt x="0" y="472763"/>
                  </a:cubicBezTo>
                  <a:cubicBezTo>
                    <a:pt x="0" y="464328"/>
                    <a:pt x="6870" y="457561"/>
                    <a:pt x="15226" y="457561"/>
                  </a:cubicBezTo>
                  <a:lnTo>
                    <a:pt x="533835" y="457561"/>
                  </a:lnTo>
                  <a:lnTo>
                    <a:pt x="442666" y="366623"/>
                  </a:lnTo>
                  <a:cubicBezTo>
                    <a:pt x="436724" y="360690"/>
                    <a:pt x="436724" y="351142"/>
                    <a:pt x="442666" y="345210"/>
                  </a:cubicBezTo>
                  <a:cubicBezTo>
                    <a:pt x="445637" y="342243"/>
                    <a:pt x="449513" y="340760"/>
                    <a:pt x="453389" y="340760"/>
                  </a:cubicBezTo>
                  <a:close/>
                  <a:moveTo>
                    <a:pt x="132193" y="0"/>
                  </a:moveTo>
                  <a:cubicBezTo>
                    <a:pt x="136069" y="0"/>
                    <a:pt x="139969" y="1484"/>
                    <a:pt x="142940" y="4450"/>
                  </a:cubicBezTo>
                  <a:cubicBezTo>
                    <a:pt x="148882" y="10382"/>
                    <a:pt x="148882" y="19930"/>
                    <a:pt x="142940" y="25863"/>
                  </a:cubicBezTo>
                  <a:lnTo>
                    <a:pt x="51859" y="116708"/>
                  </a:lnTo>
                  <a:lnTo>
                    <a:pt x="570396" y="116708"/>
                  </a:lnTo>
                  <a:cubicBezTo>
                    <a:pt x="578845" y="116708"/>
                    <a:pt x="585622" y="123475"/>
                    <a:pt x="585622" y="131911"/>
                  </a:cubicBezTo>
                  <a:cubicBezTo>
                    <a:pt x="585622" y="140254"/>
                    <a:pt x="578845" y="147113"/>
                    <a:pt x="570396" y="147113"/>
                  </a:cubicBezTo>
                  <a:lnTo>
                    <a:pt x="51952" y="147113"/>
                  </a:lnTo>
                  <a:lnTo>
                    <a:pt x="143125" y="238051"/>
                  </a:lnTo>
                  <a:cubicBezTo>
                    <a:pt x="149067" y="243984"/>
                    <a:pt x="149067" y="253532"/>
                    <a:pt x="143125" y="259464"/>
                  </a:cubicBezTo>
                  <a:cubicBezTo>
                    <a:pt x="140154" y="262431"/>
                    <a:pt x="136255" y="263914"/>
                    <a:pt x="132355" y="263914"/>
                  </a:cubicBezTo>
                  <a:cubicBezTo>
                    <a:pt x="128363" y="263914"/>
                    <a:pt x="124556" y="262431"/>
                    <a:pt x="121585" y="259464"/>
                  </a:cubicBezTo>
                  <a:lnTo>
                    <a:pt x="4601" y="142664"/>
                  </a:lnTo>
                  <a:cubicBezTo>
                    <a:pt x="-1341" y="136731"/>
                    <a:pt x="-1341" y="127183"/>
                    <a:pt x="4601" y="121250"/>
                  </a:cubicBezTo>
                  <a:lnTo>
                    <a:pt x="121585" y="4450"/>
                  </a:lnTo>
                  <a:cubicBezTo>
                    <a:pt x="124464" y="1484"/>
                    <a:pt x="128317" y="0"/>
                    <a:pt x="13219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1" name="组合 30"/>
          <p:cNvGrpSpPr/>
          <p:nvPr/>
        </p:nvGrpSpPr>
        <p:grpSpPr>
          <a:xfrm>
            <a:off x="8377465" y="1514930"/>
            <a:ext cx="3609295" cy="5054600"/>
            <a:chOff x="8421007" y="1458260"/>
            <a:chExt cx="3609295" cy="5111269"/>
          </a:xfrm>
        </p:grpSpPr>
        <p:sp>
          <p:nvSpPr>
            <p:cNvPr id="16" name="矩形 15"/>
            <p:cNvSpPr/>
            <p:nvPr/>
          </p:nvSpPr>
          <p:spPr>
            <a:xfrm>
              <a:off x="8421007" y="1458260"/>
              <a:ext cx="3609295" cy="5111269"/>
            </a:xfrm>
            <a:prstGeom prst="rect">
              <a:avLst/>
            </a:prstGeom>
            <a:solidFill>
              <a:srgbClr val="D32F2F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8421007" y="2793651"/>
              <a:ext cx="3581068" cy="295665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3200" b="1" kern="0" dirty="0">
                  <a:solidFill>
                    <a:schemeClr val="bg1"/>
                  </a:solidFill>
                  <a:latin typeface="+mn-ea"/>
                </a:rPr>
                <a:t>Rational Rose</a:t>
              </a:r>
              <a:r>
                <a:rPr lang="zh-CN" altLang="en-US" sz="3200" b="1" kern="0" dirty="0">
                  <a:solidFill>
                    <a:schemeClr val="bg1"/>
                  </a:solidFill>
                  <a:latin typeface="+mn-ea"/>
                </a:rPr>
                <a:t>是可扩展的</a:t>
              </a:r>
              <a:endParaRPr lang="en-US" altLang="zh-CN" sz="2000" kern="0" dirty="0">
                <a:solidFill>
                  <a:schemeClr val="bg1"/>
                </a:solidFill>
                <a:latin typeface="+mn-ea"/>
              </a:endParaRPr>
            </a:p>
            <a:p>
              <a:pPr>
                <a:defRPr/>
              </a:pPr>
              <a:r>
                <a:rPr lang="en-US" altLang="zh-CN" sz="2400" kern="0" dirty="0">
                  <a:solidFill>
                    <a:schemeClr val="bg1"/>
                  </a:solidFill>
                  <a:latin typeface="+mn-ea"/>
                </a:rPr>
                <a:t>       </a:t>
              </a:r>
              <a:r>
                <a:rPr lang="zh-CN" altLang="en-US" sz="2400" kern="0" dirty="0">
                  <a:solidFill>
                    <a:schemeClr val="bg1"/>
                  </a:solidFill>
                  <a:latin typeface="+mn-ea"/>
                </a:rPr>
                <a:t>可以使用可下载附加项和第三方应用软件，它支持</a:t>
              </a:r>
              <a:r>
                <a:rPr lang="en-US" altLang="zh-CN" sz="2100" kern="0" dirty="0">
                  <a:solidFill>
                    <a:schemeClr val="bg1"/>
                  </a:solidFill>
                  <a:latin typeface="+mn-ea"/>
                </a:rPr>
                <a:t>COM/DCOM(ActiveX)</a:t>
              </a:r>
              <a:r>
                <a:rPr lang="zh-CN" altLang="en-US" sz="2400" kern="0" dirty="0">
                  <a:solidFill>
                    <a:schemeClr val="bg1"/>
                  </a:solidFill>
                  <a:latin typeface="+mn-ea"/>
                </a:rPr>
                <a:t>，</a:t>
              </a:r>
              <a:r>
                <a:rPr lang="en-US" altLang="zh-CN" sz="2300" kern="0" dirty="0">
                  <a:solidFill>
                    <a:schemeClr val="bg1"/>
                  </a:solidFill>
                  <a:latin typeface="+mn-ea"/>
                </a:rPr>
                <a:t>JavaBeans</a:t>
              </a:r>
              <a:r>
                <a:rPr lang="en-US" altLang="zh-CN" sz="2400" kern="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zh-CN" altLang="en-US" sz="2400" kern="0" dirty="0">
                  <a:solidFill>
                    <a:schemeClr val="bg1"/>
                  </a:solidFill>
                  <a:latin typeface="+mn-ea"/>
                </a:rPr>
                <a:t>和 </a:t>
              </a:r>
              <a:r>
                <a:rPr lang="en-US" altLang="zh-CN" sz="2300" kern="0" dirty="0" err="1">
                  <a:solidFill>
                    <a:schemeClr val="bg1"/>
                  </a:solidFill>
                  <a:latin typeface="+mn-ea"/>
                </a:rPr>
                <a:t>Corba</a:t>
              </a:r>
              <a:r>
                <a:rPr lang="zh-CN" altLang="en-US" sz="2300" kern="0" dirty="0">
                  <a:solidFill>
                    <a:schemeClr val="bg1"/>
                  </a:solidFill>
                  <a:latin typeface="+mn-ea"/>
                </a:rPr>
                <a:t>组件标准</a:t>
              </a:r>
              <a:r>
                <a:rPr lang="en-US" altLang="zh-CN" sz="2300" kern="0" dirty="0">
                  <a:solidFill>
                    <a:schemeClr val="bg1"/>
                  </a:solidFill>
                  <a:latin typeface="+mn-ea"/>
                </a:rPr>
                <a:t>.</a:t>
              </a:r>
              <a:r>
                <a:rPr lang="en-US" altLang="zh-CN" sz="2400" dirty="0">
                  <a:latin typeface="+mn-ea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[1]</a:t>
              </a:r>
            </a:p>
          </p:txBody>
        </p:sp>
        <p:sp>
          <p:nvSpPr>
            <p:cNvPr id="23" name="phone-sim-card_27228"/>
            <p:cNvSpPr>
              <a:spLocks noChangeAspect="1"/>
            </p:cNvSpPr>
            <p:nvPr/>
          </p:nvSpPr>
          <p:spPr bwMode="auto">
            <a:xfrm>
              <a:off x="9800706" y="1585684"/>
              <a:ext cx="821671" cy="1079212"/>
            </a:xfrm>
            <a:custGeom>
              <a:avLst/>
              <a:gdLst>
                <a:gd name="T0" fmla="*/ 32 w 3025"/>
                <a:gd name="T1" fmla="*/ 4221 h 4221"/>
                <a:gd name="T2" fmla="*/ 2992 w 3025"/>
                <a:gd name="T3" fmla="*/ 4221 h 4221"/>
                <a:gd name="T4" fmla="*/ 3025 w 3025"/>
                <a:gd name="T5" fmla="*/ 4188 h 4221"/>
                <a:gd name="T6" fmla="*/ 3025 w 3025"/>
                <a:gd name="T7" fmla="*/ 33 h 4221"/>
                <a:gd name="T8" fmla="*/ 2992 w 3025"/>
                <a:gd name="T9" fmla="*/ 0 h 4221"/>
                <a:gd name="T10" fmla="*/ 400 w 3025"/>
                <a:gd name="T11" fmla="*/ 0 h 4221"/>
                <a:gd name="T12" fmla="*/ 367 w 3025"/>
                <a:gd name="T13" fmla="*/ 33 h 4221"/>
                <a:gd name="T14" fmla="*/ 375 w 3025"/>
                <a:gd name="T15" fmla="*/ 1396 h 4221"/>
                <a:gd name="T16" fmla="*/ 351 w 3025"/>
                <a:gd name="T17" fmla="*/ 1451 h 4221"/>
                <a:gd name="T18" fmla="*/ 24 w 3025"/>
                <a:gd name="T19" fmla="*/ 1750 h 4221"/>
                <a:gd name="T20" fmla="*/ 0 w 3025"/>
                <a:gd name="T21" fmla="*/ 1804 h 4221"/>
                <a:gd name="T22" fmla="*/ 0 w 3025"/>
                <a:gd name="T23" fmla="*/ 2150 h 4221"/>
                <a:gd name="T24" fmla="*/ 32 w 3025"/>
                <a:gd name="T25" fmla="*/ 2185 h 4221"/>
                <a:gd name="T26" fmla="*/ 159 w 3025"/>
                <a:gd name="T27" fmla="*/ 2184 h 4221"/>
                <a:gd name="T28" fmla="*/ 191 w 3025"/>
                <a:gd name="T29" fmla="*/ 2232 h 4221"/>
                <a:gd name="T30" fmla="*/ 195 w 3025"/>
                <a:gd name="T31" fmla="*/ 2506 h 4221"/>
                <a:gd name="T32" fmla="*/ 172 w 3025"/>
                <a:gd name="T33" fmla="*/ 2562 h 4221"/>
                <a:gd name="T34" fmla="*/ 23 w 3025"/>
                <a:gd name="T35" fmla="*/ 2704 h 4221"/>
                <a:gd name="T36" fmla="*/ 0 w 3025"/>
                <a:gd name="T37" fmla="*/ 2759 h 4221"/>
                <a:gd name="T38" fmla="*/ 0 w 3025"/>
                <a:gd name="T39" fmla="*/ 4188 h 4221"/>
                <a:gd name="T40" fmla="*/ 32 w 3025"/>
                <a:gd name="T41" fmla="*/ 4221 h 4221"/>
                <a:gd name="T42" fmla="*/ 2365 w 3025"/>
                <a:gd name="T43" fmla="*/ 260 h 4221"/>
                <a:gd name="T44" fmla="*/ 2435 w 3025"/>
                <a:gd name="T45" fmla="*/ 190 h 4221"/>
                <a:gd name="T46" fmla="*/ 2671 w 3025"/>
                <a:gd name="T47" fmla="*/ 190 h 4221"/>
                <a:gd name="T48" fmla="*/ 2742 w 3025"/>
                <a:gd name="T49" fmla="*/ 260 h 4221"/>
                <a:gd name="T50" fmla="*/ 2742 w 3025"/>
                <a:gd name="T51" fmla="*/ 1356 h 4221"/>
                <a:gd name="T52" fmla="*/ 2671 w 3025"/>
                <a:gd name="T53" fmla="*/ 1427 h 4221"/>
                <a:gd name="T54" fmla="*/ 2435 w 3025"/>
                <a:gd name="T55" fmla="*/ 1427 h 4221"/>
                <a:gd name="T56" fmla="*/ 2365 w 3025"/>
                <a:gd name="T57" fmla="*/ 1356 h 4221"/>
                <a:gd name="T58" fmla="*/ 2365 w 3025"/>
                <a:gd name="T59" fmla="*/ 260 h 4221"/>
                <a:gd name="T60" fmla="*/ 1799 w 3025"/>
                <a:gd name="T61" fmla="*/ 260 h 4221"/>
                <a:gd name="T62" fmla="*/ 1870 w 3025"/>
                <a:gd name="T63" fmla="*/ 190 h 4221"/>
                <a:gd name="T64" fmla="*/ 2105 w 3025"/>
                <a:gd name="T65" fmla="*/ 190 h 4221"/>
                <a:gd name="T66" fmla="*/ 2176 w 3025"/>
                <a:gd name="T67" fmla="*/ 260 h 4221"/>
                <a:gd name="T68" fmla="*/ 2176 w 3025"/>
                <a:gd name="T69" fmla="*/ 1356 h 4221"/>
                <a:gd name="T70" fmla="*/ 2105 w 3025"/>
                <a:gd name="T71" fmla="*/ 1427 h 4221"/>
                <a:gd name="T72" fmla="*/ 1870 w 3025"/>
                <a:gd name="T73" fmla="*/ 1427 h 4221"/>
                <a:gd name="T74" fmla="*/ 1799 w 3025"/>
                <a:gd name="T75" fmla="*/ 1356 h 4221"/>
                <a:gd name="T76" fmla="*/ 1799 w 3025"/>
                <a:gd name="T77" fmla="*/ 260 h 4221"/>
                <a:gd name="T78" fmla="*/ 1233 w 3025"/>
                <a:gd name="T79" fmla="*/ 260 h 4221"/>
                <a:gd name="T80" fmla="*/ 1304 w 3025"/>
                <a:gd name="T81" fmla="*/ 190 h 4221"/>
                <a:gd name="T82" fmla="*/ 1540 w 3025"/>
                <a:gd name="T83" fmla="*/ 190 h 4221"/>
                <a:gd name="T84" fmla="*/ 1611 w 3025"/>
                <a:gd name="T85" fmla="*/ 260 h 4221"/>
                <a:gd name="T86" fmla="*/ 1611 w 3025"/>
                <a:gd name="T87" fmla="*/ 1356 h 4221"/>
                <a:gd name="T88" fmla="*/ 1540 w 3025"/>
                <a:gd name="T89" fmla="*/ 1427 h 4221"/>
                <a:gd name="T90" fmla="*/ 1304 w 3025"/>
                <a:gd name="T91" fmla="*/ 1427 h 4221"/>
                <a:gd name="T92" fmla="*/ 1233 w 3025"/>
                <a:gd name="T93" fmla="*/ 1356 h 4221"/>
                <a:gd name="T94" fmla="*/ 1233 w 3025"/>
                <a:gd name="T95" fmla="*/ 260 h 4221"/>
                <a:gd name="T96" fmla="*/ 668 w 3025"/>
                <a:gd name="T97" fmla="*/ 260 h 4221"/>
                <a:gd name="T98" fmla="*/ 739 w 3025"/>
                <a:gd name="T99" fmla="*/ 190 h 4221"/>
                <a:gd name="T100" fmla="*/ 974 w 3025"/>
                <a:gd name="T101" fmla="*/ 190 h 4221"/>
                <a:gd name="T102" fmla="*/ 1045 w 3025"/>
                <a:gd name="T103" fmla="*/ 260 h 4221"/>
                <a:gd name="T104" fmla="*/ 1045 w 3025"/>
                <a:gd name="T105" fmla="*/ 1356 h 4221"/>
                <a:gd name="T106" fmla="*/ 974 w 3025"/>
                <a:gd name="T107" fmla="*/ 1427 h 4221"/>
                <a:gd name="T108" fmla="*/ 739 w 3025"/>
                <a:gd name="T109" fmla="*/ 1427 h 4221"/>
                <a:gd name="T110" fmla="*/ 668 w 3025"/>
                <a:gd name="T111" fmla="*/ 1356 h 4221"/>
                <a:gd name="T112" fmla="*/ 668 w 3025"/>
                <a:gd name="T113" fmla="*/ 260 h 4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25" h="4221">
                  <a:moveTo>
                    <a:pt x="32" y="4221"/>
                  </a:moveTo>
                  <a:lnTo>
                    <a:pt x="2992" y="4221"/>
                  </a:lnTo>
                  <a:cubicBezTo>
                    <a:pt x="3010" y="4221"/>
                    <a:pt x="3025" y="4206"/>
                    <a:pt x="3025" y="4188"/>
                  </a:cubicBezTo>
                  <a:lnTo>
                    <a:pt x="3025" y="33"/>
                  </a:lnTo>
                  <a:cubicBezTo>
                    <a:pt x="3025" y="15"/>
                    <a:pt x="3010" y="0"/>
                    <a:pt x="2992" y="0"/>
                  </a:cubicBezTo>
                  <a:lnTo>
                    <a:pt x="400" y="0"/>
                  </a:lnTo>
                  <a:cubicBezTo>
                    <a:pt x="382" y="0"/>
                    <a:pt x="367" y="15"/>
                    <a:pt x="367" y="33"/>
                  </a:cubicBezTo>
                  <a:lnTo>
                    <a:pt x="375" y="1396"/>
                  </a:lnTo>
                  <a:cubicBezTo>
                    <a:pt x="375" y="1414"/>
                    <a:pt x="365" y="1439"/>
                    <a:pt x="351" y="1451"/>
                  </a:cubicBezTo>
                  <a:lnTo>
                    <a:pt x="24" y="1750"/>
                  </a:lnTo>
                  <a:cubicBezTo>
                    <a:pt x="11" y="1762"/>
                    <a:pt x="0" y="1786"/>
                    <a:pt x="0" y="1804"/>
                  </a:cubicBezTo>
                  <a:lnTo>
                    <a:pt x="0" y="2150"/>
                  </a:lnTo>
                  <a:cubicBezTo>
                    <a:pt x="0" y="2168"/>
                    <a:pt x="14" y="2184"/>
                    <a:pt x="32" y="2185"/>
                  </a:cubicBezTo>
                  <a:lnTo>
                    <a:pt x="159" y="2184"/>
                  </a:lnTo>
                  <a:cubicBezTo>
                    <a:pt x="177" y="2186"/>
                    <a:pt x="191" y="2214"/>
                    <a:pt x="191" y="2232"/>
                  </a:cubicBezTo>
                  <a:lnTo>
                    <a:pt x="195" y="2506"/>
                  </a:lnTo>
                  <a:cubicBezTo>
                    <a:pt x="195" y="2524"/>
                    <a:pt x="185" y="2549"/>
                    <a:pt x="172" y="2562"/>
                  </a:cubicBezTo>
                  <a:lnTo>
                    <a:pt x="23" y="2704"/>
                  </a:lnTo>
                  <a:cubicBezTo>
                    <a:pt x="10" y="2717"/>
                    <a:pt x="0" y="2741"/>
                    <a:pt x="0" y="2759"/>
                  </a:cubicBezTo>
                  <a:lnTo>
                    <a:pt x="0" y="4188"/>
                  </a:lnTo>
                  <a:cubicBezTo>
                    <a:pt x="0" y="4206"/>
                    <a:pt x="14" y="4221"/>
                    <a:pt x="32" y="4221"/>
                  </a:cubicBezTo>
                  <a:close/>
                  <a:moveTo>
                    <a:pt x="2365" y="260"/>
                  </a:moveTo>
                  <a:cubicBezTo>
                    <a:pt x="2365" y="221"/>
                    <a:pt x="2396" y="190"/>
                    <a:pt x="2435" y="190"/>
                  </a:cubicBezTo>
                  <a:lnTo>
                    <a:pt x="2671" y="190"/>
                  </a:lnTo>
                  <a:cubicBezTo>
                    <a:pt x="2710" y="190"/>
                    <a:pt x="2742" y="221"/>
                    <a:pt x="2742" y="260"/>
                  </a:cubicBezTo>
                  <a:lnTo>
                    <a:pt x="2742" y="1356"/>
                  </a:lnTo>
                  <a:cubicBezTo>
                    <a:pt x="2742" y="1395"/>
                    <a:pt x="2710" y="1427"/>
                    <a:pt x="2671" y="1427"/>
                  </a:cubicBezTo>
                  <a:lnTo>
                    <a:pt x="2435" y="1427"/>
                  </a:lnTo>
                  <a:cubicBezTo>
                    <a:pt x="2396" y="1427"/>
                    <a:pt x="2365" y="1395"/>
                    <a:pt x="2365" y="1356"/>
                  </a:cubicBezTo>
                  <a:lnTo>
                    <a:pt x="2365" y="260"/>
                  </a:lnTo>
                  <a:close/>
                  <a:moveTo>
                    <a:pt x="1799" y="260"/>
                  </a:moveTo>
                  <a:cubicBezTo>
                    <a:pt x="1799" y="221"/>
                    <a:pt x="1831" y="190"/>
                    <a:pt x="1870" y="190"/>
                  </a:cubicBezTo>
                  <a:lnTo>
                    <a:pt x="2105" y="190"/>
                  </a:lnTo>
                  <a:cubicBezTo>
                    <a:pt x="2144" y="190"/>
                    <a:pt x="2176" y="221"/>
                    <a:pt x="2176" y="260"/>
                  </a:cubicBezTo>
                  <a:lnTo>
                    <a:pt x="2176" y="1356"/>
                  </a:lnTo>
                  <a:cubicBezTo>
                    <a:pt x="2176" y="1395"/>
                    <a:pt x="2144" y="1427"/>
                    <a:pt x="2105" y="1427"/>
                  </a:cubicBezTo>
                  <a:lnTo>
                    <a:pt x="1870" y="1427"/>
                  </a:lnTo>
                  <a:cubicBezTo>
                    <a:pt x="1831" y="1427"/>
                    <a:pt x="1799" y="1395"/>
                    <a:pt x="1799" y="1356"/>
                  </a:cubicBezTo>
                  <a:lnTo>
                    <a:pt x="1799" y="260"/>
                  </a:lnTo>
                  <a:close/>
                  <a:moveTo>
                    <a:pt x="1233" y="260"/>
                  </a:moveTo>
                  <a:cubicBezTo>
                    <a:pt x="1233" y="221"/>
                    <a:pt x="1265" y="190"/>
                    <a:pt x="1304" y="190"/>
                  </a:cubicBezTo>
                  <a:lnTo>
                    <a:pt x="1540" y="190"/>
                  </a:lnTo>
                  <a:cubicBezTo>
                    <a:pt x="1579" y="190"/>
                    <a:pt x="1611" y="221"/>
                    <a:pt x="1611" y="260"/>
                  </a:cubicBezTo>
                  <a:lnTo>
                    <a:pt x="1611" y="1356"/>
                  </a:lnTo>
                  <a:cubicBezTo>
                    <a:pt x="1611" y="1395"/>
                    <a:pt x="1579" y="1427"/>
                    <a:pt x="1540" y="1427"/>
                  </a:cubicBezTo>
                  <a:lnTo>
                    <a:pt x="1304" y="1427"/>
                  </a:lnTo>
                  <a:cubicBezTo>
                    <a:pt x="1265" y="1427"/>
                    <a:pt x="1233" y="1395"/>
                    <a:pt x="1233" y="1356"/>
                  </a:cubicBezTo>
                  <a:lnTo>
                    <a:pt x="1233" y="260"/>
                  </a:lnTo>
                  <a:close/>
                  <a:moveTo>
                    <a:pt x="668" y="260"/>
                  </a:moveTo>
                  <a:cubicBezTo>
                    <a:pt x="668" y="221"/>
                    <a:pt x="700" y="190"/>
                    <a:pt x="739" y="190"/>
                  </a:cubicBezTo>
                  <a:lnTo>
                    <a:pt x="974" y="190"/>
                  </a:lnTo>
                  <a:cubicBezTo>
                    <a:pt x="1013" y="190"/>
                    <a:pt x="1045" y="221"/>
                    <a:pt x="1045" y="260"/>
                  </a:cubicBezTo>
                  <a:lnTo>
                    <a:pt x="1045" y="1356"/>
                  </a:lnTo>
                  <a:cubicBezTo>
                    <a:pt x="1045" y="1395"/>
                    <a:pt x="1013" y="1427"/>
                    <a:pt x="974" y="1427"/>
                  </a:cubicBezTo>
                  <a:lnTo>
                    <a:pt x="739" y="1427"/>
                  </a:lnTo>
                  <a:cubicBezTo>
                    <a:pt x="700" y="1427"/>
                    <a:pt x="668" y="1395"/>
                    <a:pt x="668" y="1356"/>
                  </a:cubicBezTo>
                  <a:lnTo>
                    <a:pt x="668" y="2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" name="动作按钮: 上一张 2">
            <a:hlinkClick r:id="rId3" action="ppaction://hlinksldjump" highlightClick="1"/>
          </p:cNvPr>
          <p:cNvSpPr/>
          <p:nvPr/>
        </p:nvSpPr>
        <p:spPr>
          <a:xfrm>
            <a:off x="11986760" y="6671732"/>
            <a:ext cx="205240" cy="186267"/>
          </a:xfrm>
          <a:prstGeom prst="actionButtonReturn">
            <a:avLst/>
          </a:prstGeom>
          <a:ln>
            <a:solidFill>
              <a:srgbClr val="D32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35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6946132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 —— 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数据库建模</a:t>
            </a:r>
            <a:endParaRPr lang="en-US" altLang="zh-CN" sz="36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34478" y="1810381"/>
            <a:ext cx="1119607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333333"/>
                </a:solidFill>
                <a:latin typeface="arial" panose="020B0604020202020204" pitchFamily="34" charset="0"/>
              </a:rPr>
              <a:t>	Rational Rose</a:t>
            </a:r>
            <a:r>
              <a:rPr lang="zh-CN" altLang="en-US" sz="3600" dirty="0">
                <a:solidFill>
                  <a:srgbClr val="333333"/>
                </a:solidFill>
                <a:latin typeface="arial" panose="020B0604020202020204" pitchFamily="34" charset="0"/>
              </a:rPr>
              <a:t>提供了一个叫“</a:t>
            </a:r>
            <a:r>
              <a:rPr lang="en-US" altLang="zh-CN" sz="3600" dirty="0">
                <a:solidFill>
                  <a:srgbClr val="333333"/>
                </a:solidFill>
                <a:latin typeface="arial" panose="020B0604020202020204" pitchFamily="34" charset="0"/>
              </a:rPr>
              <a:t>Data Modeler”</a:t>
            </a:r>
            <a:r>
              <a:rPr lang="zh-CN" altLang="en-US" sz="3600" dirty="0">
                <a:solidFill>
                  <a:srgbClr val="333333"/>
                </a:solidFill>
                <a:latin typeface="arial" panose="020B0604020202020204" pitchFamily="34" charset="0"/>
              </a:rPr>
              <a:t>的工具，利用它可用将对象模型转换成数据模型，也可以将现有的数据模型转换成对象模型，从而实现两者之间的同步。</a:t>
            </a:r>
            <a:r>
              <a:rPr lang="en-US" altLang="zh-CN" sz="2000" dirty="0">
                <a:latin typeface="+mn-ea"/>
              </a:rPr>
              <a:t>[1]</a:t>
            </a:r>
          </a:p>
          <a:p>
            <a:endParaRPr lang="zh-CN" altLang="en-US" sz="3600" dirty="0">
              <a:solidFill>
                <a:srgbClr val="333333"/>
              </a:solidFill>
              <a:latin typeface="arial" panose="020B0604020202020204" pitchFamily="34" charset="0"/>
            </a:endParaRPr>
          </a:p>
        </p:txBody>
      </p:sp>
      <p:sp>
        <p:nvSpPr>
          <p:cNvPr id="6" name="add-database_1343"/>
          <p:cNvSpPr>
            <a:spLocks noChangeAspect="1"/>
          </p:cNvSpPr>
          <p:nvPr/>
        </p:nvSpPr>
        <p:spPr bwMode="auto">
          <a:xfrm>
            <a:off x="3018973" y="4428471"/>
            <a:ext cx="1457390" cy="1455354"/>
          </a:xfrm>
          <a:custGeom>
            <a:avLst/>
            <a:gdLst>
              <a:gd name="connsiteX0" fmla="*/ 0 w 555531"/>
              <a:gd name="connsiteY0" fmla="*/ 346689 h 554754"/>
              <a:gd name="connsiteX1" fmla="*/ 216390 w 555531"/>
              <a:gd name="connsiteY1" fmla="*/ 449856 h 554754"/>
              <a:gd name="connsiteX2" fmla="*/ 276140 w 555531"/>
              <a:gd name="connsiteY2" fmla="*/ 490156 h 554754"/>
              <a:gd name="connsiteX3" fmla="*/ 319741 w 555531"/>
              <a:gd name="connsiteY3" fmla="*/ 490156 h 554754"/>
              <a:gd name="connsiteX4" fmla="*/ 319741 w 555531"/>
              <a:gd name="connsiteY4" fmla="*/ 522395 h 554754"/>
              <a:gd name="connsiteX5" fmla="*/ 232539 w 555531"/>
              <a:gd name="connsiteY5" fmla="*/ 528843 h 554754"/>
              <a:gd name="connsiteX6" fmla="*/ 0 w 555531"/>
              <a:gd name="connsiteY6" fmla="*/ 425676 h 554754"/>
              <a:gd name="connsiteX7" fmla="*/ 384388 w 555531"/>
              <a:gd name="connsiteY7" fmla="*/ 254705 h 554754"/>
              <a:gd name="connsiteX8" fmla="*/ 426366 w 555531"/>
              <a:gd name="connsiteY8" fmla="*/ 254705 h 554754"/>
              <a:gd name="connsiteX9" fmla="*/ 448970 w 555531"/>
              <a:gd name="connsiteY9" fmla="*/ 275676 h 554754"/>
              <a:gd name="connsiteX10" fmla="*/ 448970 w 555531"/>
              <a:gd name="connsiteY10" fmla="*/ 361174 h 554754"/>
              <a:gd name="connsiteX11" fmla="*/ 534542 w 555531"/>
              <a:gd name="connsiteY11" fmla="*/ 361174 h 554754"/>
              <a:gd name="connsiteX12" fmla="*/ 555531 w 555531"/>
              <a:gd name="connsiteY12" fmla="*/ 383759 h 554754"/>
              <a:gd name="connsiteX13" fmla="*/ 555531 w 555531"/>
              <a:gd name="connsiteY13" fmla="*/ 425701 h 554754"/>
              <a:gd name="connsiteX14" fmla="*/ 534542 w 555531"/>
              <a:gd name="connsiteY14" fmla="*/ 448285 h 554754"/>
              <a:gd name="connsiteX15" fmla="*/ 448970 w 555531"/>
              <a:gd name="connsiteY15" fmla="*/ 448285 h 554754"/>
              <a:gd name="connsiteX16" fmla="*/ 448970 w 555531"/>
              <a:gd name="connsiteY16" fmla="*/ 533783 h 554754"/>
              <a:gd name="connsiteX17" fmla="*/ 426366 w 555531"/>
              <a:gd name="connsiteY17" fmla="*/ 554754 h 554754"/>
              <a:gd name="connsiteX18" fmla="*/ 384388 w 555531"/>
              <a:gd name="connsiteY18" fmla="*/ 554754 h 554754"/>
              <a:gd name="connsiteX19" fmla="*/ 361784 w 555531"/>
              <a:gd name="connsiteY19" fmla="*/ 533783 h 554754"/>
              <a:gd name="connsiteX20" fmla="*/ 361784 w 555531"/>
              <a:gd name="connsiteY20" fmla="*/ 448285 h 554754"/>
              <a:gd name="connsiteX21" fmla="*/ 276212 w 555531"/>
              <a:gd name="connsiteY21" fmla="*/ 448285 h 554754"/>
              <a:gd name="connsiteX22" fmla="*/ 255223 w 555531"/>
              <a:gd name="connsiteY22" fmla="*/ 425701 h 554754"/>
              <a:gd name="connsiteX23" fmla="*/ 255223 w 555531"/>
              <a:gd name="connsiteY23" fmla="*/ 383759 h 554754"/>
              <a:gd name="connsiteX24" fmla="*/ 276212 w 555531"/>
              <a:gd name="connsiteY24" fmla="*/ 361174 h 554754"/>
              <a:gd name="connsiteX25" fmla="*/ 361784 w 555531"/>
              <a:gd name="connsiteY25" fmla="*/ 361174 h 554754"/>
              <a:gd name="connsiteX26" fmla="*/ 361784 w 555531"/>
              <a:gd name="connsiteY26" fmla="*/ 275676 h 554754"/>
              <a:gd name="connsiteX27" fmla="*/ 384388 w 555531"/>
              <a:gd name="connsiteY27" fmla="*/ 254705 h 554754"/>
              <a:gd name="connsiteX28" fmla="*/ 0 w 555531"/>
              <a:gd name="connsiteY28" fmla="*/ 238640 h 554754"/>
              <a:gd name="connsiteX29" fmla="*/ 226203 w 555531"/>
              <a:gd name="connsiteY29" fmla="*/ 343419 h 554754"/>
              <a:gd name="connsiteX30" fmla="*/ 211661 w 555531"/>
              <a:gd name="connsiteY30" fmla="*/ 383719 h 554754"/>
              <a:gd name="connsiteX31" fmla="*/ 211661 w 555531"/>
              <a:gd name="connsiteY31" fmla="*/ 420794 h 554754"/>
              <a:gd name="connsiteX32" fmla="*/ 0 w 555531"/>
              <a:gd name="connsiteY32" fmla="*/ 319239 h 554754"/>
              <a:gd name="connsiteX33" fmla="*/ 465102 w 555531"/>
              <a:gd name="connsiteY33" fmla="*/ 132146 h 554754"/>
              <a:gd name="connsiteX34" fmla="*/ 465102 w 555531"/>
              <a:gd name="connsiteY34" fmla="*/ 211271 h 554754"/>
              <a:gd name="connsiteX35" fmla="*/ 463486 w 555531"/>
              <a:gd name="connsiteY35" fmla="*/ 222575 h 554754"/>
              <a:gd name="connsiteX36" fmla="*/ 426327 w 555531"/>
              <a:gd name="connsiteY36" fmla="*/ 211271 h 554754"/>
              <a:gd name="connsiteX37" fmla="*/ 384321 w 555531"/>
              <a:gd name="connsiteY37" fmla="*/ 211271 h 554754"/>
              <a:gd name="connsiteX38" fmla="*/ 382705 w 555531"/>
              <a:gd name="connsiteY38" fmla="*/ 211271 h 554754"/>
              <a:gd name="connsiteX39" fmla="*/ 465102 w 555531"/>
              <a:gd name="connsiteY39" fmla="*/ 132146 h 554754"/>
              <a:gd name="connsiteX40" fmla="*/ 0 w 555531"/>
              <a:gd name="connsiteY40" fmla="*/ 132146 h 554754"/>
              <a:gd name="connsiteX41" fmla="*/ 232548 w 555531"/>
              <a:gd name="connsiteY41" fmla="*/ 235313 h 554754"/>
              <a:gd name="connsiteX42" fmla="*/ 347207 w 555531"/>
              <a:gd name="connsiteY42" fmla="*/ 222417 h 554754"/>
              <a:gd name="connsiteX43" fmla="*/ 319753 w 555531"/>
              <a:gd name="connsiteY43" fmla="*/ 275613 h 554754"/>
              <a:gd name="connsiteX44" fmla="*/ 319753 w 555531"/>
              <a:gd name="connsiteY44" fmla="*/ 306240 h 554754"/>
              <a:gd name="connsiteX45" fmla="*/ 232548 w 555531"/>
              <a:gd name="connsiteY45" fmla="*/ 314300 h 554754"/>
              <a:gd name="connsiteX46" fmla="*/ 0 w 555531"/>
              <a:gd name="connsiteY46" fmla="*/ 211133 h 554754"/>
              <a:gd name="connsiteX47" fmla="*/ 232551 w 555531"/>
              <a:gd name="connsiteY47" fmla="*/ 0 h 554754"/>
              <a:gd name="connsiteX48" fmla="*/ 465102 w 555531"/>
              <a:gd name="connsiteY48" fmla="*/ 103255 h 554754"/>
              <a:gd name="connsiteX49" fmla="*/ 232551 w 555531"/>
              <a:gd name="connsiteY49" fmla="*/ 206510 h 554754"/>
              <a:gd name="connsiteX50" fmla="*/ 0 w 555531"/>
              <a:gd name="connsiteY50" fmla="*/ 103255 h 554754"/>
              <a:gd name="connsiteX51" fmla="*/ 232551 w 555531"/>
              <a:gd name="connsiteY51" fmla="*/ 0 h 55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555531" h="554754">
                <a:moveTo>
                  <a:pt x="0" y="346689"/>
                </a:moveTo>
                <a:cubicBezTo>
                  <a:pt x="0" y="401497"/>
                  <a:pt x="95276" y="446632"/>
                  <a:pt x="216390" y="449856"/>
                </a:cubicBezTo>
                <a:cubicBezTo>
                  <a:pt x="226080" y="474036"/>
                  <a:pt x="248687" y="490156"/>
                  <a:pt x="276140" y="490156"/>
                </a:cubicBezTo>
                <a:lnTo>
                  <a:pt x="319741" y="490156"/>
                </a:lnTo>
                <a:lnTo>
                  <a:pt x="319741" y="522395"/>
                </a:lnTo>
                <a:cubicBezTo>
                  <a:pt x="292288" y="527231"/>
                  <a:pt x="263221" y="528843"/>
                  <a:pt x="232539" y="528843"/>
                </a:cubicBezTo>
                <a:cubicBezTo>
                  <a:pt x="104965" y="528843"/>
                  <a:pt x="0" y="483708"/>
                  <a:pt x="0" y="425676"/>
                </a:cubicBezTo>
                <a:close/>
                <a:moveTo>
                  <a:pt x="384388" y="254705"/>
                </a:moveTo>
                <a:lnTo>
                  <a:pt x="426366" y="254705"/>
                </a:lnTo>
                <a:cubicBezTo>
                  <a:pt x="439283" y="254705"/>
                  <a:pt x="448970" y="262771"/>
                  <a:pt x="448970" y="275676"/>
                </a:cubicBezTo>
                <a:lnTo>
                  <a:pt x="448970" y="361174"/>
                </a:lnTo>
                <a:lnTo>
                  <a:pt x="534542" y="361174"/>
                </a:lnTo>
                <a:cubicBezTo>
                  <a:pt x="545844" y="361174"/>
                  <a:pt x="555531" y="370853"/>
                  <a:pt x="555531" y="383759"/>
                </a:cubicBezTo>
                <a:lnTo>
                  <a:pt x="555531" y="425701"/>
                </a:lnTo>
                <a:cubicBezTo>
                  <a:pt x="555531" y="438606"/>
                  <a:pt x="545844" y="448285"/>
                  <a:pt x="534542" y="448285"/>
                </a:cubicBezTo>
                <a:lnTo>
                  <a:pt x="448970" y="448285"/>
                </a:lnTo>
                <a:lnTo>
                  <a:pt x="448970" y="533783"/>
                </a:lnTo>
                <a:cubicBezTo>
                  <a:pt x="448970" y="545075"/>
                  <a:pt x="439283" y="554754"/>
                  <a:pt x="426366" y="554754"/>
                </a:cubicBezTo>
                <a:lnTo>
                  <a:pt x="384388" y="554754"/>
                </a:lnTo>
                <a:cubicBezTo>
                  <a:pt x="371471" y="554754"/>
                  <a:pt x="361784" y="545075"/>
                  <a:pt x="361784" y="533783"/>
                </a:cubicBezTo>
                <a:lnTo>
                  <a:pt x="361784" y="448285"/>
                </a:lnTo>
                <a:lnTo>
                  <a:pt x="276212" y="448285"/>
                </a:lnTo>
                <a:cubicBezTo>
                  <a:pt x="263296" y="448285"/>
                  <a:pt x="255223" y="438606"/>
                  <a:pt x="255223" y="425701"/>
                </a:cubicBezTo>
                <a:lnTo>
                  <a:pt x="255223" y="383759"/>
                </a:lnTo>
                <a:cubicBezTo>
                  <a:pt x="255223" y="370853"/>
                  <a:pt x="263296" y="361174"/>
                  <a:pt x="276212" y="361174"/>
                </a:cubicBezTo>
                <a:lnTo>
                  <a:pt x="361784" y="361174"/>
                </a:lnTo>
                <a:lnTo>
                  <a:pt x="361784" y="275676"/>
                </a:lnTo>
                <a:cubicBezTo>
                  <a:pt x="361784" y="262771"/>
                  <a:pt x="371471" y="254705"/>
                  <a:pt x="384388" y="254705"/>
                </a:cubicBezTo>
                <a:close/>
                <a:moveTo>
                  <a:pt x="0" y="238640"/>
                </a:moveTo>
                <a:cubicBezTo>
                  <a:pt x="0" y="295060"/>
                  <a:pt x="100176" y="340195"/>
                  <a:pt x="226203" y="343419"/>
                </a:cubicBezTo>
                <a:cubicBezTo>
                  <a:pt x="216509" y="353091"/>
                  <a:pt x="211661" y="367599"/>
                  <a:pt x="211661" y="383719"/>
                </a:cubicBezTo>
                <a:lnTo>
                  <a:pt x="211661" y="420794"/>
                </a:lnTo>
                <a:cubicBezTo>
                  <a:pt x="92097" y="415958"/>
                  <a:pt x="0" y="372435"/>
                  <a:pt x="0" y="319239"/>
                </a:cubicBezTo>
                <a:close/>
                <a:moveTo>
                  <a:pt x="465102" y="132146"/>
                </a:moveTo>
                <a:cubicBezTo>
                  <a:pt x="465102" y="167671"/>
                  <a:pt x="465102" y="190279"/>
                  <a:pt x="465102" y="211271"/>
                </a:cubicBezTo>
                <a:cubicBezTo>
                  <a:pt x="465102" y="214501"/>
                  <a:pt x="465102" y="219345"/>
                  <a:pt x="463486" y="222575"/>
                </a:cubicBezTo>
                <a:cubicBezTo>
                  <a:pt x="453793" y="216116"/>
                  <a:pt x="440868" y="211271"/>
                  <a:pt x="426327" y="211271"/>
                </a:cubicBezTo>
                <a:lnTo>
                  <a:pt x="384321" y="211271"/>
                </a:lnTo>
                <a:cubicBezTo>
                  <a:pt x="382705" y="211271"/>
                  <a:pt x="382705" y="211271"/>
                  <a:pt x="382705" y="211271"/>
                </a:cubicBezTo>
                <a:cubicBezTo>
                  <a:pt x="432789" y="191893"/>
                  <a:pt x="465102" y="164442"/>
                  <a:pt x="465102" y="132146"/>
                </a:cubicBezTo>
                <a:close/>
                <a:moveTo>
                  <a:pt x="0" y="132146"/>
                </a:moveTo>
                <a:cubicBezTo>
                  <a:pt x="0" y="188565"/>
                  <a:pt x="104970" y="235313"/>
                  <a:pt x="232548" y="235313"/>
                </a:cubicBezTo>
                <a:cubicBezTo>
                  <a:pt x="274536" y="235313"/>
                  <a:pt x="313294" y="230477"/>
                  <a:pt x="347207" y="222417"/>
                </a:cubicBezTo>
                <a:cubicBezTo>
                  <a:pt x="331058" y="233701"/>
                  <a:pt x="319753" y="253044"/>
                  <a:pt x="319753" y="275613"/>
                </a:cubicBezTo>
                <a:lnTo>
                  <a:pt x="319753" y="306240"/>
                </a:lnTo>
                <a:cubicBezTo>
                  <a:pt x="292300" y="311076"/>
                  <a:pt x="263231" y="314300"/>
                  <a:pt x="232548" y="314300"/>
                </a:cubicBezTo>
                <a:cubicBezTo>
                  <a:pt x="104970" y="314300"/>
                  <a:pt x="0" y="267553"/>
                  <a:pt x="0" y="211133"/>
                </a:cubicBezTo>
                <a:close/>
                <a:moveTo>
                  <a:pt x="232551" y="0"/>
                </a:moveTo>
                <a:cubicBezTo>
                  <a:pt x="360985" y="0"/>
                  <a:pt x="465102" y="46229"/>
                  <a:pt x="465102" y="103255"/>
                </a:cubicBezTo>
                <a:cubicBezTo>
                  <a:pt x="465102" y="160281"/>
                  <a:pt x="360985" y="206510"/>
                  <a:pt x="232551" y="206510"/>
                </a:cubicBezTo>
                <a:cubicBezTo>
                  <a:pt x="104117" y="206510"/>
                  <a:pt x="0" y="160281"/>
                  <a:pt x="0" y="103255"/>
                </a:cubicBezTo>
                <a:cubicBezTo>
                  <a:pt x="0" y="46229"/>
                  <a:pt x="104117" y="0"/>
                  <a:pt x="232551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</p:sp>
      <p:sp>
        <p:nvSpPr>
          <p:cNvPr id="7" name="database-configuration_51154"/>
          <p:cNvSpPr>
            <a:spLocks noChangeAspect="1"/>
          </p:cNvSpPr>
          <p:nvPr/>
        </p:nvSpPr>
        <p:spPr bwMode="auto">
          <a:xfrm>
            <a:off x="8259431" y="4452614"/>
            <a:ext cx="1457388" cy="1433164"/>
          </a:xfrm>
          <a:custGeom>
            <a:avLst/>
            <a:gdLst>
              <a:gd name="connsiteX0" fmla="*/ 456994 w 608276"/>
              <a:gd name="connsiteY0" fmla="*/ 405323 h 598165"/>
              <a:gd name="connsiteX1" fmla="*/ 497808 w 608276"/>
              <a:gd name="connsiteY1" fmla="*/ 445806 h 598165"/>
              <a:gd name="connsiteX2" fmla="*/ 456994 w 608276"/>
              <a:gd name="connsiteY2" fmla="*/ 486289 h 598165"/>
              <a:gd name="connsiteX3" fmla="*/ 416180 w 608276"/>
              <a:gd name="connsiteY3" fmla="*/ 445806 h 598165"/>
              <a:gd name="connsiteX4" fmla="*/ 456994 w 608276"/>
              <a:gd name="connsiteY4" fmla="*/ 405323 h 598165"/>
              <a:gd name="connsiteX5" fmla="*/ 442523 w 608276"/>
              <a:gd name="connsiteY5" fmla="*/ 328967 h 598165"/>
              <a:gd name="connsiteX6" fmla="*/ 431163 w 608276"/>
              <a:gd name="connsiteY6" fmla="*/ 339797 h 598165"/>
              <a:gd name="connsiteX7" fmla="*/ 431163 w 608276"/>
              <a:gd name="connsiteY7" fmla="*/ 357331 h 598165"/>
              <a:gd name="connsiteX8" fmla="*/ 412574 w 608276"/>
              <a:gd name="connsiteY8" fmla="*/ 365067 h 598165"/>
              <a:gd name="connsiteX9" fmla="*/ 400182 w 608276"/>
              <a:gd name="connsiteY9" fmla="*/ 352690 h 598165"/>
              <a:gd name="connsiteX10" fmla="*/ 384691 w 608276"/>
              <a:gd name="connsiteY10" fmla="*/ 352690 h 598165"/>
              <a:gd name="connsiteX11" fmla="*/ 363520 w 608276"/>
              <a:gd name="connsiteY11" fmla="*/ 373318 h 598165"/>
              <a:gd name="connsiteX12" fmla="*/ 363520 w 608276"/>
              <a:gd name="connsiteY12" fmla="*/ 389305 h 598165"/>
              <a:gd name="connsiteX13" fmla="*/ 376429 w 608276"/>
              <a:gd name="connsiteY13" fmla="*/ 401682 h 598165"/>
              <a:gd name="connsiteX14" fmla="*/ 368683 w 608276"/>
              <a:gd name="connsiteY14" fmla="*/ 420247 h 598165"/>
              <a:gd name="connsiteX15" fmla="*/ 351127 w 608276"/>
              <a:gd name="connsiteY15" fmla="*/ 420247 h 598165"/>
              <a:gd name="connsiteX16" fmla="*/ 339767 w 608276"/>
              <a:gd name="connsiteY16" fmla="*/ 431077 h 598165"/>
              <a:gd name="connsiteX17" fmla="*/ 339767 w 608276"/>
              <a:gd name="connsiteY17" fmla="*/ 460472 h 598165"/>
              <a:gd name="connsiteX18" fmla="*/ 351127 w 608276"/>
              <a:gd name="connsiteY18" fmla="*/ 471302 h 598165"/>
              <a:gd name="connsiteX19" fmla="*/ 368683 w 608276"/>
              <a:gd name="connsiteY19" fmla="*/ 471302 h 598165"/>
              <a:gd name="connsiteX20" fmla="*/ 376429 w 608276"/>
              <a:gd name="connsiteY20" fmla="*/ 489867 h 598165"/>
              <a:gd name="connsiteX21" fmla="*/ 363520 w 608276"/>
              <a:gd name="connsiteY21" fmla="*/ 502244 h 598165"/>
              <a:gd name="connsiteX22" fmla="*/ 360422 w 608276"/>
              <a:gd name="connsiteY22" fmla="*/ 510495 h 598165"/>
              <a:gd name="connsiteX23" fmla="*/ 363520 w 608276"/>
              <a:gd name="connsiteY23" fmla="*/ 518231 h 598165"/>
              <a:gd name="connsiteX24" fmla="*/ 384691 w 608276"/>
              <a:gd name="connsiteY24" fmla="*/ 538859 h 598165"/>
              <a:gd name="connsiteX25" fmla="*/ 400182 w 608276"/>
              <a:gd name="connsiteY25" fmla="*/ 538859 h 598165"/>
              <a:gd name="connsiteX26" fmla="*/ 412574 w 608276"/>
              <a:gd name="connsiteY26" fmla="*/ 526482 h 598165"/>
              <a:gd name="connsiteX27" fmla="*/ 431163 w 608276"/>
              <a:gd name="connsiteY27" fmla="*/ 534218 h 598165"/>
              <a:gd name="connsiteX28" fmla="*/ 431163 w 608276"/>
              <a:gd name="connsiteY28" fmla="*/ 551752 h 598165"/>
              <a:gd name="connsiteX29" fmla="*/ 442523 w 608276"/>
              <a:gd name="connsiteY29" fmla="*/ 562581 h 598165"/>
              <a:gd name="connsiteX30" fmla="*/ 471440 w 608276"/>
              <a:gd name="connsiteY30" fmla="*/ 562581 h 598165"/>
              <a:gd name="connsiteX31" fmla="*/ 482800 w 608276"/>
              <a:gd name="connsiteY31" fmla="*/ 551752 h 598165"/>
              <a:gd name="connsiteX32" fmla="*/ 482800 w 608276"/>
              <a:gd name="connsiteY32" fmla="*/ 534218 h 598165"/>
              <a:gd name="connsiteX33" fmla="*/ 501389 w 608276"/>
              <a:gd name="connsiteY33" fmla="*/ 526482 h 598165"/>
              <a:gd name="connsiteX34" fmla="*/ 513782 w 608276"/>
              <a:gd name="connsiteY34" fmla="*/ 538859 h 598165"/>
              <a:gd name="connsiteX35" fmla="*/ 529272 w 608276"/>
              <a:gd name="connsiteY35" fmla="*/ 538859 h 598165"/>
              <a:gd name="connsiteX36" fmla="*/ 550443 w 608276"/>
              <a:gd name="connsiteY36" fmla="*/ 518231 h 598165"/>
              <a:gd name="connsiteX37" fmla="*/ 550443 w 608276"/>
              <a:gd name="connsiteY37" fmla="*/ 502244 h 598165"/>
              <a:gd name="connsiteX38" fmla="*/ 537534 w 608276"/>
              <a:gd name="connsiteY38" fmla="*/ 489867 h 598165"/>
              <a:gd name="connsiteX39" fmla="*/ 545280 w 608276"/>
              <a:gd name="connsiteY39" fmla="*/ 471302 h 598165"/>
              <a:gd name="connsiteX40" fmla="*/ 562836 w 608276"/>
              <a:gd name="connsiteY40" fmla="*/ 471302 h 598165"/>
              <a:gd name="connsiteX41" fmla="*/ 574196 w 608276"/>
              <a:gd name="connsiteY41" fmla="*/ 460472 h 598165"/>
              <a:gd name="connsiteX42" fmla="*/ 574196 w 608276"/>
              <a:gd name="connsiteY42" fmla="*/ 431077 h 598165"/>
              <a:gd name="connsiteX43" fmla="*/ 562836 w 608276"/>
              <a:gd name="connsiteY43" fmla="*/ 420247 h 598165"/>
              <a:gd name="connsiteX44" fmla="*/ 545280 w 608276"/>
              <a:gd name="connsiteY44" fmla="*/ 420247 h 598165"/>
              <a:gd name="connsiteX45" fmla="*/ 537534 w 608276"/>
              <a:gd name="connsiteY45" fmla="*/ 401682 h 598165"/>
              <a:gd name="connsiteX46" fmla="*/ 550443 w 608276"/>
              <a:gd name="connsiteY46" fmla="*/ 389305 h 598165"/>
              <a:gd name="connsiteX47" fmla="*/ 553542 w 608276"/>
              <a:gd name="connsiteY47" fmla="*/ 381053 h 598165"/>
              <a:gd name="connsiteX48" fmla="*/ 550443 w 608276"/>
              <a:gd name="connsiteY48" fmla="*/ 373318 h 598165"/>
              <a:gd name="connsiteX49" fmla="*/ 529272 w 608276"/>
              <a:gd name="connsiteY49" fmla="*/ 352690 h 598165"/>
              <a:gd name="connsiteX50" fmla="*/ 513782 w 608276"/>
              <a:gd name="connsiteY50" fmla="*/ 352690 h 598165"/>
              <a:gd name="connsiteX51" fmla="*/ 501389 w 608276"/>
              <a:gd name="connsiteY51" fmla="*/ 365067 h 598165"/>
              <a:gd name="connsiteX52" fmla="*/ 482800 w 608276"/>
              <a:gd name="connsiteY52" fmla="*/ 357331 h 598165"/>
              <a:gd name="connsiteX53" fmla="*/ 482800 w 608276"/>
              <a:gd name="connsiteY53" fmla="*/ 339797 h 598165"/>
              <a:gd name="connsiteX54" fmla="*/ 471440 w 608276"/>
              <a:gd name="connsiteY54" fmla="*/ 328967 h 598165"/>
              <a:gd name="connsiteX55" fmla="*/ 1033 w 608276"/>
              <a:gd name="connsiteY55" fmla="*/ 207261 h 598165"/>
              <a:gd name="connsiteX56" fmla="*/ 240109 w 608276"/>
              <a:gd name="connsiteY56" fmla="*/ 288227 h 598165"/>
              <a:gd name="connsiteX57" fmla="*/ 478669 w 608276"/>
              <a:gd name="connsiteY57" fmla="*/ 207261 h 598165"/>
              <a:gd name="connsiteX58" fmla="*/ 479702 w 608276"/>
              <a:gd name="connsiteY58" fmla="*/ 213450 h 598165"/>
              <a:gd name="connsiteX59" fmla="*/ 479702 w 608276"/>
              <a:gd name="connsiteY59" fmla="*/ 290289 h 598165"/>
              <a:gd name="connsiteX60" fmla="*/ 508618 w 608276"/>
              <a:gd name="connsiteY60" fmla="*/ 310402 h 598165"/>
              <a:gd name="connsiteX61" fmla="*/ 552509 w 608276"/>
              <a:gd name="connsiteY61" fmla="*/ 323810 h 598165"/>
              <a:gd name="connsiteX62" fmla="*/ 573163 w 608276"/>
              <a:gd name="connsiteY62" fmla="*/ 344438 h 598165"/>
              <a:gd name="connsiteX63" fmla="*/ 587621 w 608276"/>
              <a:gd name="connsiteY63" fmla="*/ 378991 h 598165"/>
              <a:gd name="connsiteX64" fmla="*/ 586589 w 608276"/>
              <a:gd name="connsiteY64" fmla="*/ 388273 h 598165"/>
              <a:gd name="connsiteX65" fmla="*/ 608276 w 608276"/>
              <a:gd name="connsiteY65" fmla="*/ 428498 h 598165"/>
              <a:gd name="connsiteX66" fmla="*/ 608276 w 608276"/>
              <a:gd name="connsiteY66" fmla="*/ 457893 h 598165"/>
              <a:gd name="connsiteX67" fmla="*/ 586589 w 608276"/>
              <a:gd name="connsiteY67" fmla="*/ 498634 h 598165"/>
              <a:gd name="connsiteX68" fmla="*/ 573163 w 608276"/>
              <a:gd name="connsiteY68" fmla="*/ 542469 h 598165"/>
              <a:gd name="connsiteX69" fmla="*/ 552509 w 608276"/>
              <a:gd name="connsiteY69" fmla="*/ 563097 h 598165"/>
              <a:gd name="connsiteX70" fmla="*/ 508618 w 608276"/>
              <a:gd name="connsiteY70" fmla="*/ 576505 h 598165"/>
              <a:gd name="connsiteX71" fmla="*/ 467825 w 608276"/>
              <a:gd name="connsiteY71" fmla="*/ 598165 h 598165"/>
              <a:gd name="connsiteX72" fmla="*/ 438392 w 608276"/>
              <a:gd name="connsiteY72" fmla="*/ 598165 h 598165"/>
              <a:gd name="connsiteX73" fmla="*/ 397600 w 608276"/>
              <a:gd name="connsiteY73" fmla="*/ 576505 h 598165"/>
              <a:gd name="connsiteX74" fmla="*/ 361971 w 608276"/>
              <a:gd name="connsiteY74" fmla="*/ 569286 h 598165"/>
              <a:gd name="connsiteX75" fmla="*/ 240109 w 608276"/>
              <a:gd name="connsiteY75" fmla="*/ 581663 h 598165"/>
              <a:gd name="connsiteX76" fmla="*/ 0 w 608276"/>
              <a:gd name="connsiteY76" fmla="*/ 493993 h 598165"/>
              <a:gd name="connsiteX77" fmla="*/ 0 w 608276"/>
              <a:gd name="connsiteY77" fmla="*/ 382085 h 598165"/>
              <a:gd name="connsiteX78" fmla="*/ 1033 w 608276"/>
              <a:gd name="connsiteY78" fmla="*/ 375896 h 598165"/>
              <a:gd name="connsiteX79" fmla="*/ 240109 w 608276"/>
              <a:gd name="connsiteY79" fmla="*/ 456862 h 598165"/>
              <a:gd name="connsiteX80" fmla="*/ 297942 w 608276"/>
              <a:gd name="connsiteY80" fmla="*/ 454284 h 598165"/>
              <a:gd name="connsiteX81" fmla="*/ 297942 w 608276"/>
              <a:gd name="connsiteY81" fmla="*/ 428498 h 598165"/>
              <a:gd name="connsiteX82" fmla="*/ 302073 w 608276"/>
              <a:gd name="connsiteY82" fmla="*/ 409933 h 598165"/>
              <a:gd name="connsiteX83" fmla="*/ 240109 w 608276"/>
              <a:gd name="connsiteY83" fmla="*/ 413027 h 598165"/>
              <a:gd name="connsiteX84" fmla="*/ 0 w 608276"/>
              <a:gd name="connsiteY84" fmla="*/ 325357 h 598165"/>
              <a:gd name="connsiteX85" fmla="*/ 0 w 608276"/>
              <a:gd name="connsiteY85" fmla="*/ 213450 h 598165"/>
              <a:gd name="connsiteX86" fmla="*/ 1033 w 608276"/>
              <a:gd name="connsiteY86" fmla="*/ 207261 h 598165"/>
              <a:gd name="connsiteX87" fmla="*/ 240129 w 608276"/>
              <a:gd name="connsiteY87" fmla="*/ 0 h 598165"/>
              <a:gd name="connsiteX88" fmla="*/ 479742 w 608276"/>
              <a:gd name="connsiteY88" fmla="*/ 87137 h 598165"/>
              <a:gd name="connsiteX89" fmla="*/ 479742 w 608276"/>
              <a:gd name="connsiteY89" fmla="*/ 158806 h 598165"/>
              <a:gd name="connsiteX90" fmla="*/ 240129 w 608276"/>
              <a:gd name="connsiteY90" fmla="*/ 246459 h 598165"/>
              <a:gd name="connsiteX91" fmla="*/ 0 w 608276"/>
              <a:gd name="connsiteY91" fmla="*/ 158806 h 598165"/>
              <a:gd name="connsiteX92" fmla="*/ 0 w 608276"/>
              <a:gd name="connsiteY92" fmla="*/ 87137 h 598165"/>
              <a:gd name="connsiteX93" fmla="*/ 240129 w 608276"/>
              <a:gd name="connsiteY93" fmla="*/ 0 h 598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608276" h="598165">
                <a:moveTo>
                  <a:pt x="456994" y="405323"/>
                </a:moveTo>
                <a:cubicBezTo>
                  <a:pt x="479535" y="405323"/>
                  <a:pt x="497808" y="423448"/>
                  <a:pt x="497808" y="445806"/>
                </a:cubicBezTo>
                <a:cubicBezTo>
                  <a:pt x="497808" y="468164"/>
                  <a:pt x="479535" y="486289"/>
                  <a:pt x="456994" y="486289"/>
                </a:cubicBezTo>
                <a:cubicBezTo>
                  <a:pt x="434453" y="486289"/>
                  <a:pt x="416180" y="468164"/>
                  <a:pt x="416180" y="445806"/>
                </a:cubicBezTo>
                <a:cubicBezTo>
                  <a:pt x="416180" y="423448"/>
                  <a:pt x="434453" y="405323"/>
                  <a:pt x="456994" y="405323"/>
                </a:cubicBezTo>
                <a:close/>
                <a:moveTo>
                  <a:pt x="442523" y="328967"/>
                </a:moveTo>
                <a:cubicBezTo>
                  <a:pt x="436327" y="328967"/>
                  <a:pt x="431163" y="333609"/>
                  <a:pt x="431163" y="339797"/>
                </a:cubicBezTo>
                <a:lnTo>
                  <a:pt x="431163" y="357331"/>
                </a:lnTo>
                <a:cubicBezTo>
                  <a:pt x="424967" y="359394"/>
                  <a:pt x="418771" y="361972"/>
                  <a:pt x="412574" y="365067"/>
                </a:cubicBezTo>
                <a:lnTo>
                  <a:pt x="400182" y="352690"/>
                </a:lnTo>
                <a:cubicBezTo>
                  <a:pt x="396051" y="348564"/>
                  <a:pt x="388822" y="348564"/>
                  <a:pt x="384691" y="352690"/>
                </a:cubicBezTo>
                <a:lnTo>
                  <a:pt x="363520" y="373318"/>
                </a:lnTo>
                <a:cubicBezTo>
                  <a:pt x="359389" y="377959"/>
                  <a:pt x="359389" y="384663"/>
                  <a:pt x="363520" y="389305"/>
                </a:cubicBezTo>
                <a:lnTo>
                  <a:pt x="376429" y="401682"/>
                </a:lnTo>
                <a:cubicBezTo>
                  <a:pt x="372814" y="407354"/>
                  <a:pt x="370749" y="413543"/>
                  <a:pt x="368683" y="420247"/>
                </a:cubicBezTo>
                <a:lnTo>
                  <a:pt x="351127" y="420247"/>
                </a:lnTo>
                <a:cubicBezTo>
                  <a:pt x="344931" y="420247"/>
                  <a:pt x="339767" y="424888"/>
                  <a:pt x="339767" y="431077"/>
                </a:cubicBezTo>
                <a:lnTo>
                  <a:pt x="339767" y="460472"/>
                </a:lnTo>
                <a:cubicBezTo>
                  <a:pt x="339767" y="466660"/>
                  <a:pt x="344931" y="471302"/>
                  <a:pt x="351127" y="471302"/>
                </a:cubicBezTo>
                <a:lnTo>
                  <a:pt x="368683" y="471302"/>
                </a:lnTo>
                <a:cubicBezTo>
                  <a:pt x="370749" y="478006"/>
                  <a:pt x="372814" y="484194"/>
                  <a:pt x="376429" y="489867"/>
                </a:cubicBezTo>
                <a:lnTo>
                  <a:pt x="363520" y="502244"/>
                </a:lnTo>
                <a:cubicBezTo>
                  <a:pt x="361454" y="504307"/>
                  <a:pt x="360422" y="507401"/>
                  <a:pt x="360422" y="510495"/>
                </a:cubicBezTo>
                <a:cubicBezTo>
                  <a:pt x="360422" y="513074"/>
                  <a:pt x="361454" y="516168"/>
                  <a:pt x="363520" y="518231"/>
                </a:cubicBezTo>
                <a:lnTo>
                  <a:pt x="384691" y="538859"/>
                </a:lnTo>
                <a:cubicBezTo>
                  <a:pt x="388305" y="542985"/>
                  <a:pt x="396051" y="542985"/>
                  <a:pt x="400182" y="538859"/>
                </a:cubicBezTo>
                <a:lnTo>
                  <a:pt x="412574" y="526482"/>
                </a:lnTo>
                <a:cubicBezTo>
                  <a:pt x="418771" y="529576"/>
                  <a:pt x="424967" y="532155"/>
                  <a:pt x="431163" y="534218"/>
                </a:cubicBezTo>
                <a:lnTo>
                  <a:pt x="431163" y="551752"/>
                </a:lnTo>
                <a:cubicBezTo>
                  <a:pt x="431163" y="557940"/>
                  <a:pt x="436327" y="562581"/>
                  <a:pt x="442523" y="562581"/>
                </a:cubicBezTo>
                <a:lnTo>
                  <a:pt x="471440" y="562581"/>
                </a:lnTo>
                <a:cubicBezTo>
                  <a:pt x="477636" y="562581"/>
                  <a:pt x="482800" y="557940"/>
                  <a:pt x="482800" y="551752"/>
                </a:cubicBezTo>
                <a:lnTo>
                  <a:pt x="482800" y="534218"/>
                </a:lnTo>
                <a:cubicBezTo>
                  <a:pt x="488996" y="532155"/>
                  <a:pt x="495192" y="529576"/>
                  <a:pt x="501389" y="526482"/>
                </a:cubicBezTo>
                <a:lnTo>
                  <a:pt x="513782" y="538859"/>
                </a:lnTo>
                <a:cubicBezTo>
                  <a:pt x="517912" y="542985"/>
                  <a:pt x="525142" y="542985"/>
                  <a:pt x="529272" y="538859"/>
                </a:cubicBezTo>
                <a:lnTo>
                  <a:pt x="550443" y="518231"/>
                </a:lnTo>
                <a:cubicBezTo>
                  <a:pt x="554574" y="513590"/>
                  <a:pt x="554574" y="506885"/>
                  <a:pt x="550443" y="502244"/>
                </a:cubicBezTo>
                <a:lnTo>
                  <a:pt x="537534" y="489867"/>
                </a:lnTo>
                <a:cubicBezTo>
                  <a:pt x="540632" y="484194"/>
                  <a:pt x="543214" y="478006"/>
                  <a:pt x="545280" y="471302"/>
                </a:cubicBezTo>
                <a:lnTo>
                  <a:pt x="562836" y="471302"/>
                </a:lnTo>
                <a:cubicBezTo>
                  <a:pt x="569032" y="471302"/>
                  <a:pt x="574196" y="466660"/>
                  <a:pt x="574196" y="460472"/>
                </a:cubicBezTo>
                <a:lnTo>
                  <a:pt x="574196" y="431077"/>
                </a:lnTo>
                <a:cubicBezTo>
                  <a:pt x="574196" y="424888"/>
                  <a:pt x="569032" y="420247"/>
                  <a:pt x="562836" y="420247"/>
                </a:cubicBezTo>
                <a:lnTo>
                  <a:pt x="545280" y="420247"/>
                </a:lnTo>
                <a:cubicBezTo>
                  <a:pt x="543214" y="413543"/>
                  <a:pt x="540632" y="407354"/>
                  <a:pt x="537534" y="401682"/>
                </a:cubicBezTo>
                <a:lnTo>
                  <a:pt x="550443" y="389305"/>
                </a:lnTo>
                <a:cubicBezTo>
                  <a:pt x="552509" y="387242"/>
                  <a:pt x="553542" y="384148"/>
                  <a:pt x="553542" y="381053"/>
                </a:cubicBezTo>
                <a:cubicBezTo>
                  <a:pt x="553542" y="378475"/>
                  <a:pt x="552509" y="375381"/>
                  <a:pt x="550443" y="373318"/>
                </a:cubicBezTo>
                <a:lnTo>
                  <a:pt x="529272" y="352690"/>
                </a:lnTo>
                <a:cubicBezTo>
                  <a:pt x="525658" y="348564"/>
                  <a:pt x="517912" y="348564"/>
                  <a:pt x="513782" y="352690"/>
                </a:cubicBezTo>
                <a:lnTo>
                  <a:pt x="501389" y="365067"/>
                </a:lnTo>
                <a:cubicBezTo>
                  <a:pt x="495192" y="361972"/>
                  <a:pt x="488996" y="359394"/>
                  <a:pt x="482800" y="357331"/>
                </a:cubicBezTo>
                <a:lnTo>
                  <a:pt x="482800" y="339797"/>
                </a:lnTo>
                <a:cubicBezTo>
                  <a:pt x="482800" y="333609"/>
                  <a:pt x="477636" y="328967"/>
                  <a:pt x="471440" y="328967"/>
                </a:cubicBezTo>
                <a:close/>
                <a:moveTo>
                  <a:pt x="1033" y="207261"/>
                </a:moveTo>
                <a:cubicBezTo>
                  <a:pt x="9811" y="252643"/>
                  <a:pt x="113600" y="288227"/>
                  <a:pt x="240109" y="288227"/>
                </a:cubicBezTo>
                <a:cubicBezTo>
                  <a:pt x="366618" y="288227"/>
                  <a:pt x="469891" y="252643"/>
                  <a:pt x="478669" y="207261"/>
                </a:cubicBezTo>
                <a:cubicBezTo>
                  <a:pt x="479185" y="209324"/>
                  <a:pt x="479702" y="211387"/>
                  <a:pt x="479702" y="213450"/>
                </a:cubicBezTo>
                <a:lnTo>
                  <a:pt x="479702" y="290289"/>
                </a:lnTo>
                <a:cubicBezTo>
                  <a:pt x="491578" y="292868"/>
                  <a:pt x="501905" y="300604"/>
                  <a:pt x="508618" y="310402"/>
                </a:cubicBezTo>
                <a:cubicBezTo>
                  <a:pt x="524109" y="307308"/>
                  <a:pt x="541149" y="312465"/>
                  <a:pt x="552509" y="323810"/>
                </a:cubicBezTo>
                <a:lnTo>
                  <a:pt x="573163" y="344438"/>
                </a:lnTo>
                <a:cubicBezTo>
                  <a:pt x="582458" y="353721"/>
                  <a:pt x="587621" y="365582"/>
                  <a:pt x="587621" y="378991"/>
                </a:cubicBezTo>
                <a:cubicBezTo>
                  <a:pt x="587621" y="382085"/>
                  <a:pt x="587105" y="385179"/>
                  <a:pt x="586589" y="388273"/>
                </a:cubicBezTo>
                <a:cubicBezTo>
                  <a:pt x="599498" y="397040"/>
                  <a:pt x="608276" y="411996"/>
                  <a:pt x="608276" y="428498"/>
                </a:cubicBezTo>
                <a:lnTo>
                  <a:pt x="608276" y="457893"/>
                </a:lnTo>
                <a:cubicBezTo>
                  <a:pt x="608276" y="474912"/>
                  <a:pt x="599498" y="489867"/>
                  <a:pt x="586589" y="498634"/>
                </a:cubicBezTo>
                <a:cubicBezTo>
                  <a:pt x="589687" y="514105"/>
                  <a:pt x="585040" y="530608"/>
                  <a:pt x="573163" y="542469"/>
                </a:cubicBezTo>
                <a:lnTo>
                  <a:pt x="552509" y="563097"/>
                </a:lnTo>
                <a:cubicBezTo>
                  <a:pt x="541149" y="574443"/>
                  <a:pt x="524109" y="579600"/>
                  <a:pt x="508618" y="576505"/>
                </a:cubicBezTo>
                <a:cubicBezTo>
                  <a:pt x="499840" y="589398"/>
                  <a:pt x="484865" y="598165"/>
                  <a:pt x="467825" y="598165"/>
                </a:cubicBezTo>
                <a:lnTo>
                  <a:pt x="438392" y="598165"/>
                </a:lnTo>
                <a:cubicBezTo>
                  <a:pt x="421352" y="598165"/>
                  <a:pt x="406378" y="589398"/>
                  <a:pt x="397600" y="576505"/>
                </a:cubicBezTo>
                <a:cubicBezTo>
                  <a:pt x="385723" y="578568"/>
                  <a:pt x="372298" y="575990"/>
                  <a:pt x="361971" y="569286"/>
                </a:cubicBezTo>
                <a:cubicBezTo>
                  <a:pt x="326342" y="577021"/>
                  <a:pt x="284516" y="581663"/>
                  <a:pt x="240109" y="581663"/>
                </a:cubicBezTo>
                <a:cubicBezTo>
                  <a:pt x="107404" y="581663"/>
                  <a:pt x="0" y="542469"/>
                  <a:pt x="0" y="493993"/>
                </a:cubicBezTo>
                <a:lnTo>
                  <a:pt x="0" y="382085"/>
                </a:lnTo>
                <a:cubicBezTo>
                  <a:pt x="0" y="380022"/>
                  <a:pt x="516" y="377959"/>
                  <a:pt x="1033" y="375896"/>
                </a:cubicBezTo>
                <a:cubicBezTo>
                  <a:pt x="9811" y="421278"/>
                  <a:pt x="113600" y="456862"/>
                  <a:pt x="240109" y="456862"/>
                </a:cubicBezTo>
                <a:cubicBezTo>
                  <a:pt x="260247" y="456862"/>
                  <a:pt x="279353" y="455831"/>
                  <a:pt x="297942" y="454284"/>
                </a:cubicBezTo>
                <a:lnTo>
                  <a:pt x="297942" y="428498"/>
                </a:lnTo>
                <a:cubicBezTo>
                  <a:pt x="297942" y="422310"/>
                  <a:pt x="299491" y="415606"/>
                  <a:pt x="302073" y="409933"/>
                </a:cubicBezTo>
                <a:cubicBezTo>
                  <a:pt x="281934" y="411996"/>
                  <a:pt x="261280" y="413027"/>
                  <a:pt x="240109" y="413027"/>
                </a:cubicBezTo>
                <a:cubicBezTo>
                  <a:pt x="107404" y="413027"/>
                  <a:pt x="0" y="373834"/>
                  <a:pt x="0" y="325357"/>
                </a:cubicBezTo>
                <a:lnTo>
                  <a:pt x="0" y="213450"/>
                </a:lnTo>
                <a:cubicBezTo>
                  <a:pt x="0" y="211387"/>
                  <a:pt x="516" y="209324"/>
                  <a:pt x="1033" y="207261"/>
                </a:cubicBezTo>
                <a:close/>
                <a:moveTo>
                  <a:pt x="240129" y="0"/>
                </a:moveTo>
                <a:cubicBezTo>
                  <a:pt x="372329" y="0"/>
                  <a:pt x="479742" y="39186"/>
                  <a:pt x="479742" y="87137"/>
                </a:cubicBezTo>
                <a:lnTo>
                  <a:pt x="479742" y="158806"/>
                </a:lnTo>
                <a:cubicBezTo>
                  <a:pt x="479742" y="207273"/>
                  <a:pt x="372329" y="246459"/>
                  <a:pt x="240129" y="246459"/>
                </a:cubicBezTo>
                <a:cubicBezTo>
                  <a:pt x="107413" y="246459"/>
                  <a:pt x="0" y="207273"/>
                  <a:pt x="0" y="158806"/>
                </a:cubicBezTo>
                <a:lnTo>
                  <a:pt x="0" y="87137"/>
                </a:lnTo>
                <a:cubicBezTo>
                  <a:pt x="0" y="39186"/>
                  <a:pt x="107413" y="0"/>
                  <a:pt x="240129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</p:sp>
      <p:sp>
        <p:nvSpPr>
          <p:cNvPr id="8" name="delete-database_51504"/>
          <p:cNvSpPr>
            <a:spLocks noChangeAspect="1"/>
          </p:cNvSpPr>
          <p:nvPr/>
        </p:nvSpPr>
        <p:spPr bwMode="auto">
          <a:xfrm>
            <a:off x="5639202" y="4452614"/>
            <a:ext cx="1457390" cy="1407068"/>
          </a:xfrm>
          <a:custGeom>
            <a:avLst/>
            <a:gdLst>
              <a:gd name="connsiteX0" fmla="*/ 359987 w 587400"/>
              <a:gd name="connsiteY0" fmla="*/ 297997 h 567118"/>
              <a:gd name="connsiteX1" fmla="*/ 318775 w 587400"/>
              <a:gd name="connsiteY1" fmla="*/ 339648 h 567118"/>
              <a:gd name="connsiteX2" fmla="*/ 393752 w 587400"/>
              <a:gd name="connsiteY2" fmla="*/ 414521 h 567118"/>
              <a:gd name="connsiteX3" fmla="*/ 318775 w 587400"/>
              <a:gd name="connsiteY3" fmla="*/ 489394 h 567118"/>
              <a:gd name="connsiteX4" fmla="*/ 359987 w 587400"/>
              <a:gd name="connsiteY4" fmla="*/ 530550 h 567118"/>
              <a:gd name="connsiteX5" fmla="*/ 434964 w 587400"/>
              <a:gd name="connsiteY5" fmla="*/ 455677 h 567118"/>
              <a:gd name="connsiteX6" fmla="*/ 509941 w 587400"/>
              <a:gd name="connsiteY6" fmla="*/ 530550 h 567118"/>
              <a:gd name="connsiteX7" fmla="*/ 551650 w 587400"/>
              <a:gd name="connsiteY7" fmla="*/ 489394 h 567118"/>
              <a:gd name="connsiteX8" fmla="*/ 476673 w 587400"/>
              <a:gd name="connsiteY8" fmla="*/ 414521 h 567118"/>
              <a:gd name="connsiteX9" fmla="*/ 551650 w 587400"/>
              <a:gd name="connsiteY9" fmla="*/ 339648 h 567118"/>
              <a:gd name="connsiteX10" fmla="*/ 509941 w 587400"/>
              <a:gd name="connsiteY10" fmla="*/ 297997 h 567118"/>
              <a:gd name="connsiteX11" fmla="*/ 434964 w 587400"/>
              <a:gd name="connsiteY11" fmla="*/ 372870 h 567118"/>
              <a:gd name="connsiteX12" fmla="*/ 993 w 587400"/>
              <a:gd name="connsiteY12" fmla="*/ 199323 h 567118"/>
              <a:gd name="connsiteX13" fmla="*/ 230889 w 587400"/>
              <a:gd name="connsiteY13" fmla="*/ 276676 h 567118"/>
              <a:gd name="connsiteX14" fmla="*/ 341616 w 587400"/>
              <a:gd name="connsiteY14" fmla="*/ 266263 h 567118"/>
              <a:gd name="connsiteX15" fmla="*/ 361974 w 587400"/>
              <a:gd name="connsiteY15" fmla="*/ 261800 h 567118"/>
              <a:gd name="connsiteX16" fmla="*/ 460784 w 587400"/>
              <a:gd name="connsiteY16" fmla="*/ 199323 h 567118"/>
              <a:gd name="connsiteX17" fmla="*/ 461280 w 587400"/>
              <a:gd name="connsiteY17" fmla="*/ 205273 h 567118"/>
              <a:gd name="connsiteX18" fmla="*/ 461280 w 587400"/>
              <a:gd name="connsiteY18" fmla="*/ 294526 h 567118"/>
              <a:gd name="connsiteX19" fmla="*/ 483625 w 587400"/>
              <a:gd name="connsiteY19" fmla="*/ 272213 h 567118"/>
              <a:gd name="connsiteX20" fmla="*/ 535264 w 587400"/>
              <a:gd name="connsiteY20" fmla="*/ 272213 h 567118"/>
              <a:gd name="connsiteX21" fmla="*/ 576973 w 587400"/>
              <a:gd name="connsiteY21" fmla="*/ 313864 h 567118"/>
              <a:gd name="connsiteX22" fmla="*/ 576973 w 587400"/>
              <a:gd name="connsiteY22" fmla="*/ 364936 h 567118"/>
              <a:gd name="connsiteX23" fmla="*/ 527320 w 587400"/>
              <a:gd name="connsiteY23" fmla="*/ 414521 h 567118"/>
              <a:gd name="connsiteX24" fmla="*/ 576973 w 587400"/>
              <a:gd name="connsiteY24" fmla="*/ 463610 h 567118"/>
              <a:gd name="connsiteX25" fmla="*/ 587400 w 587400"/>
              <a:gd name="connsiteY25" fmla="*/ 489394 h 567118"/>
              <a:gd name="connsiteX26" fmla="*/ 576973 w 587400"/>
              <a:gd name="connsiteY26" fmla="*/ 514682 h 567118"/>
              <a:gd name="connsiteX27" fmla="*/ 535264 w 587400"/>
              <a:gd name="connsiteY27" fmla="*/ 556334 h 567118"/>
              <a:gd name="connsiteX28" fmla="*/ 509444 w 587400"/>
              <a:gd name="connsiteY28" fmla="*/ 566746 h 567118"/>
              <a:gd name="connsiteX29" fmla="*/ 483625 w 587400"/>
              <a:gd name="connsiteY29" fmla="*/ 556334 h 567118"/>
              <a:gd name="connsiteX30" fmla="*/ 438936 w 587400"/>
              <a:gd name="connsiteY30" fmla="*/ 511211 h 567118"/>
              <a:gd name="connsiteX31" fmla="*/ 417089 w 587400"/>
              <a:gd name="connsiteY31" fmla="*/ 524599 h 567118"/>
              <a:gd name="connsiteX32" fmla="*/ 385311 w 587400"/>
              <a:gd name="connsiteY32" fmla="*/ 556334 h 567118"/>
              <a:gd name="connsiteX33" fmla="*/ 333671 w 587400"/>
              <a:gd name="connsiteY33" fmla="*/ 556334 h 567118"/>
              <a:gd name="connsiteX34" fmla="*/ 328706 w 587400"/>
              <a:gd name="connsiteY34" fmla="*/ 551375 h 567118"/>
              <a:gd name="connsiteX35" fmla="*/ 230889 w 587400"/>
              <a:gd name="connsiteY35" fmla="*/ 559309 h 567118"/>
              <a:gd name="connsiteX36" fmla="*/ 0 w 587400"/>
              <a:gd name="connsiteY36" fmla="*/ 475015 h 567118"/>
              <a:gd name="connsiteX37" fmla="*/ 0 w 587400"/>
              <a:gd name="connsiteY37" fmla="*/ 367416 h 567118"/>
              <a:gd name="connsiteX38" fmla="*/ 993 w 587400"/>
              <a:gd name="connsiteY38" fmla="*/ 361465 h 567118"/>
              <a:gd name="connsiteX39" fmla="*/ 230889 w 587400"/>
              <a:gd name="connsiteY39" fmla="*/ 438818 h 567118"/>
              <a:gd name="connsiteX40" fmla="*/ 324237 w 587400"/>
              <a:gd name="connsiteY40" fmla="*/ 431876 h 567118"/>
              <a:gd name="connsiteX41" fmla="*/ 341616 w 587400"/>
              <a:gd name="connsiteY41" fmla="*/ 414521 h 567118"/>
              <a:gd name="connsiteX42" fmla="*/ 317782 w 587400"/>
              <a:gd name="connsiteY42" fmla="*/ 390720 h 567118"/>
              <a:gd name="connsiteX43" fmla="*/ 230889 w 587400"/>
              <a:gd name="connsiteY43" fmla="*/ 397167 h 567118"/>
              <a:gd name="connsiteX44" fmla="*/ 0 w 587400"/>
              <a:gd name="connsiteY44" fmla="*/ 312872 h 567118"/>
              <a:gd name="connsiteX45" fmla="*/ 0 w 587400"/>
              <a:gd name="connsiteY45" fmla="*/ 205273 h 567118"/>
              <a:gd name="connsiteX46" fmla="*/ 993 w 587400"/>
              <a:gd name="connsiteY46" fmla="*/ 199323 h 567118"/>
              <a:gd name="connsiteX47" fmla="*/ 230892 w 587400"/>
              <a:gd name="connsiteY47" fmla="*/ 0 h 567118"/>
              <a:gd name="connsiteX48" fmla="*/ 461288 w 587400"/>
              <a:gd name="connsiteY48" fmla="*/ 83807 h 567118"/>
              <a:gd name="connsiteX49" fmla="*/ 461288 w 587400"/>
              <a:gd name="connsiteY49" fmla="*/ 152736 h 567118"/>
              <a:gd name="connsiteX50" fmla="*/ 230892 w 587400"/>
              <a:gd name="connsiteY50" fmla="*/ 236542 h 567118"/>
              <a:gd name="connsiteX51" fmla="*/ 0 w 587400"/>
              <a:gd name="connsiteY51" fmla="*/ 152736 h 567118"/>
              <a:gd name="connsiteX52" fmla="*/ 0 w 587400"/>
              <a:gd name="connsiteY52" fmla="*/ 83807 h 567118"/>
              <a:gd name="connsiteX53" fmla="*/ 230892 w 587400"/>
              <a:gd name="connsiteY53" fmla="*/ 0 h 567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87400" h="567118">
                <a:moveTo>
                  <a:pt x="359987" y="297997"/>
                </a:moveTo>
                <a:lnTo>
                  <a:pt x="318775" y="339648"/>
                </a:lnTo>
                <a:lnTo>
                  <a:pt x="393752" y="414521"/>
                </a:lnTo>
                <a:lnTo>
                  <a:pt x="318775" y="489394"/>
                </a:lnTo>
                <a:lnTo>
                  <a:pt x="359987" y="530550"/>
                </a:lnTo>
                <a:lnTo>
                  <a:pt x="434964" y="455677"/>
                </a:lnTo>
                <a:lnTo>
                  <a:pt x="509941" y="530550"/>
                </a:lnTo>
                <a:lnTo>
                  <a:pt x="551650" y="489394"/>
                </a:lnTo>
                <a:lnTo>
                  <a:pt x="476673" y="414521"/>
                </a:lnTo>
                <a:lnTo>
                  <a:pt x="551650" y="339648"/>
                </a:lnTo>
                <a:lnTo>
                  <a:pt x="509941" y="297997"/>
                </a:lnTo>
                <a:lnTo>
                  <a:pt x="434964" y="372870"/>
                </a:lnTo>
                <a:close/>
                <a:moveTo>
                  <a:pt x="993" y="199323"/>
                </a:moveTo>
                <a:cubicBezTo>
                  <a:pt x="9434" y="242462"/>
                  <a:pt x="109238" y="276676"/>
                  <a:pt x="230889" y="276676"/>
                </a:cubicBezTo>
                <a:cubicBezTo>
                  <a:pt x="271108" y="276676"/>
                  <a:pt x="308844" y="273205"/>
                  <a:pt x="341616" y="266263"/>
                </a:cubicBezTo>
                <a:lnTo>
                  <a:pt x="361974" y="261800"/>
                </a:lnTo>
                <a:cubicBezTo>
                  <a:pt x="417585" y="247916"/>
                  <a:pt x="455322" y="225107"/>
                  <a:pt x="460784" y="199323"/>
                </a:cubicBezTo>
                <a:cubicBezTo>
                  <a:pt x="460784" y="201307"/>
                  <a:pt x="461280" y="203290"/>
                  <a:pt x="461280" y="205273"/>
                </a:cubicBezTo>
                <a:lnTo>
                  <a:pt x="461280" y="294526"/>
                </a:lnTo>
                <a:lnTo>
                  <a:pt x="483625" y="272213"/>
                </a:lnTo>
                <a:cubicBezTo>
                  <a:pt x="498024" y="258329"/>
                  <a:pt x="520865" y="258329"/>
                  <a:pt x="535264" y="272213"/>
                </a:cubicBezTo>
                <a:lnTo>
                  <a:pt x="576973" y="313864"/>
                </a:lnTo>
                <a:cubicBezTo>
                  <a:pt x="590876" y="327748"/>
                  <a:pt x="590876" y="351053"/>
                  <a:pt x="576973" y="364936"/>
                </a:cubicBezTo>
                <a:lnTo>
                  <a:pt x="527320" y="414521"/>
                </a:lnTo>
                <a:lnTo>
                  <a:pt x="576973" y="463610"/>
                </a:lnTo>
                <a:cubicBezTo>
                  <a:pt x="583428" y="470552"/>
                  <a:pt x="587400" y="479477"/>
                  <a:pt x="587400" y="489394"/>
                </a:cubicBezTo>
                <a:cubicBezTo>
                  <a:pt x="587400" y="498815"/>
                  <a:pt x="583428" y="508236"/>
                  <a:pt x="576973" y="514682"/>
                </a:cubicBezTo>
                <a:lnTo>
                  <a:pt x="535264" y="556334"/>
                </a:lnTo>
                <a:cubicBezTo>
                  <a:pt x="528313" y="563276"/>
                  <a:pt x="518878" y="566746"/>
                  <a:pt x="509444" y="566746"/>
                </a:cubicBezTo>
                <a:cubicBezTo>
                  <a:pt x="500010" y="566746"/>
                  <a:pt x="491073" y="563276"/>
                  <a:pt x="483625" y="556334"/>
                </a:cubicBezTo>
                <a:lnTo>
                  <a:pt x="438936" y="511211"/>
                </a:lnTo>
                <a:cubicBezTo>
                  <a:pt x="432482" y="516170"/>
                  <a:pt x="425530" y="520633"/>
                  <a:pt x="417089" y="524599"/>
                </a:cubicBezTo>
                <a:lnTo>
                  <a:pt x="385311" y="556334"/>
                </a:lnTo>
                <a:cubicBezTo>
                  <a:pt x="370911" y="570713"/>
                  <a:pt x="348071" y="570713"/>
                  <a:pt x="333671" y="556334"/>
                </a:cubicBezTo>
                <a:lnTo>
                  <a:pt x="328706" y="551375"/>
                </a:lnTo>
                <a:cubicBezTo>
                  <a:pt x="298914" y="556334"/>
                  <a:pt x="265646" y="559309"/>
                  <a:pt x="230889" y="559309"/>
                </a:cubicBezTo>
                <a:cubicBezTo>
                  <a:pt x="103279" y="559309"/>
                  <a:pt x="0" y="521624"/>
                  <a:pt x="0" y="475015"/>
                </a:cubicBezTo>
                <a:lnTo>
                  <a:pt x="0" y="367416"/>
                </a:lnTo>
                <a:cubicBezTo>
                  <a:pt x="0" y="365432"/>
                  <a:pt x="497" y="363449"/>
                  <a:pt x="993" y="361465"/>
                </a:cubicBezTo>
                <a:cubicBezTo>
                  <a:pt x="9434" y="404604"/>
                  <a:pt x="109238" y="438818"/>
                  <a:pt x="230889" y="438818"/>
                </a:cubicBezTo>
                <a:cubicBezTo>
                  <a:pt x="264156" y="438818"/>
                  <a:pt x="295438" y="436338"/>
                  <a:pt x="324237" y="431876"/>
                </a:cubicBezTo>
                <a:lnTo>
                  <a:pt x="341616" y="414521"/>
                </a:lnTo>
                <a:lnTo>
                  <a:pt x="317782" y="390720"/>
                </a:lnTo>
                <a:cubicBezTo>
                  <a:pt x="290969" y="394687"/>
                  <a:pt x="261674" y="397167"/>
                  <a:pt x="230889" y="397167"/>
                </a:cubicBezTo>
                <a:cubicBezTo>
                  <a:pt x="103279" y="397167"/>
                  <a:pt x="0" y="359482"/>
                  <a:pt x="0" y="312872"/>
                </a:cubicBezTo>
                <a:lnTo>
                  <a:pt x="0" y="205273"/>
                </a:lnTo>
                <a:cubicBezTo>
                  <a:pt x="0" y="203290"/>
                  <a:pt x="497" y="201307"/>
                  <a:pt x="993" y="199323"/>
                </a:cubicBezTo>
                <a:close/>
                <a:moveTo>
                  <a:pt x="230892" y="0"/>
                </a:moveTo>
                <a:cubicBezTo>
                  <a:pt x="358007" y="0"/>
                  <a:pt x="461288" y="37192"/>
                  <a:pt x="461288" y="83807"/>
                </a:cubicBezTo>
                <a:lnTo>
                  <a:pt x="461288" y="152736"/>
                </a:lnTo>
                <a:cubicBezTo>
                  <a:pt x="461288" y="199350"/>
                  <a:pt x="358007" y="236542"/>
                  <a:pt x="230892" y="236542"/>
                </a:cubicBezTo>
                <a:cubicBezTo>
                  <a:pt x="103281" y="236542"/>
                  <a:pt x="0" y="199350"/>
                  <a:pt x="0" y="152736"/>
                </a:cubicBezTo>
                <a:lnTo>
                  <a:pt x="0" y="83807"/>
                </a:lnTo>
                <a:cubicBezTo>
                  <a:pt x="0" y="37192"/>
                  <a:pt x="103281" y="0"/>
                  <a:pt x="230892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6518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8909811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 —— 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数据库建模的功能</a:t>
            </a:r>
            <a:r>
              <a:rPr lang="en-US" altLang="zh-CN" sz="2000" dirty="0">
                <a:latin typeface="+mn-ea"/>
              </a:rPr>
              <a:t>[1]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469019" y="1540804"/>
            <a:ext cx="10907471" cy="954107"/>
            <a:chOff x="469019" y="1540804"/>
            <a:chExt cx="10907471" cy="954107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5" y="1540804"/>
              <a:ext cx="955357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800" kern="0" dirty="0">
                  <a:latin typeface="+mn-ea"/>
                </a:rPr>
                <a:t>将对象模型转换成数据模型，即将类映射到数据库的表，构成传统的</a:t>
              </a:r>
              <a:r>
                <a:rPr lang="en-US" altLang="zh-CN" sz="2800" kern="0" dirty="0">
                  <a:latin typeface="+mn-ea"/>
                </a:rPr>
                <a:t>ER</a:t>
              </a:r>
              <a:r>
                <a:rPr lang="zh-CN" altLang="en-US" sz="2800" kern="0" dirty="0">
                  <a:latin typeface="+mn-ea"/>
                </a:rPr>
                <a:t>图；</a:t>
              </a:r>
            </a:p>
          </p:txBody>
        </p:sp>
        <p:sp>
          <p:nvSpPr>
            <p:cNvPr id="3" name="五边形 2"/>
            <p:cNvSpPr/>
            <p:nvPr/>
          </p:nvSpPr>
          <p:spPr>
            <a:xfrm rot="5400000">
              <a:off x="609058" y="1407817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1601260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>
                  <a:solidFill>
                    <a:schemeClr val="bg1"/>
                  </a:solidFill>
                  <a:latin typeface="+mn-ea"/>
                </a:rPr>
                <a:t>01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69019" y="2635615"/>
            <a:ext cx="10907471" cy="940001"/>
            <a:chOff x="469019" y="2621184"/>
            <a:chExt cx="10907471" cy="940001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5" y="2703124"/>
              <a:ext cx="95535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dirty="0">
                  <a:latin typeface="arial" panose="020B0604020202020204" pitchFamily="34" charset="0"/>
                </a:rPr>
                <a:t>将数据模型转换成对象模型；</a:t>
              </a:r>
              <a:endParaRPr lang="en-US" altLang="zh-CN" sz="2800" dirty="0">
                <a:latin typeface="arial" panose="020B0604020202020204" pitchFamily="34" charset="0"/>
              </a:endParaRPr>
            </a:p>
          </p:txBody>
        </p:sp>
        <p:sp>
          <p:nvSpPr>
            <p:cNvPr id="14" name="五边形 13"/>
            <p:cNvSpPr/>
            <p:nvPr/>
          </p:nvSpPr>
          <p:spPr>
            <a:xfrm rot="5400000">
              <a:off x="609058" y="2481145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2641569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>
                  <a:solidFill>
                    <a:schemeClr val="bg1"/>
                  </a:solidFill>
                  <a:latin typeface="+mn-ea"/>
                </a:rPr>
                <a:t>02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69019" y="3716320"/>
            <a:ext cx="10907470" cy="1005702"/>
            <a:chOff x="469019" y="3706700"/>
            <a:chExt cx="10907470" cy="1005702"/>
          </a:xfrm>
        </p:grpSpPr>
        <p:sp>
          <p:nvSpPr>
            <p:cNvPr id="15" name="五边形 14"/>
            <p:cNvSpPr/>
            <p:nvPr/>
          </p:nvSpPr>
          <p:spPr>
            <a:xfrm rot="5400000">
              <a:off x="609058" y="3632362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4" y="3706700"/>
              <a:ext cx="955357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800" kern="0" dirty="0">
                  <a:latin typeface="+mn-ea"/>
                </a:rPr>
                <a:t>利用数据模型生成数据库</a:t>
              </a:r>
              <a:r>
                <a:rPr lang="en-US" altLang="zh-CN" sz="2800" kern="0" dirty="0">
                  <a:latin typeface="+mn-ea"/>
                </a:rPr>
                <a:t>DDL</a:t>
              </a:r>
              <a:r>
                <a:rPr lang="zh-CN" altLang="en-US" sz="2800" kern="0" dirty="0">
                  <a:latin typeface="+mn-ea"/>
                </a:rPr>
                <a:t>，也可以直接连接到数据库里，对数据库产生结果；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3860588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>
                  <a:solidFill>
                    <a:schemeClr val="bg1"/>
                  </a:solidFill>
                  <a:latin typeface="+mn-ea"/>
                </a:rPr>
                <a:t>03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69019" y="4862726"/>
            <a:ext cx="10907468" cy="940001"/>
            <a:chOff x="469019" y="4857917"/>
            <a:chExt cx="10907468" cy="940001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2" y="5066308"/>
              <a:ext cx="95535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800" kern="0" dirty="0">
                  <a:latin typeface="+mn-ea"/>
                </a:rPr>
                <a:t>从现有数据库或</a:t>
              </a:r>
              <a:r>
                <a:rPr lang="en-US" altLang="zh-CN" sz="2800" kern="0" dirty="0">
                  <a:latin typeface="+mn-ea"/>
                </a:rPr>
                <a:t>DDL</a:t>
              </a:r>
              <a:r>
                <a:rPr lang="zh-CN" altLang="en-US" sz="2800" kern="0" dirty="0">
                  <a:latin typeface="+mn-ea"/>
                </a:rPr>
                <a:t>文件里生成数据模型；</a:t>
              </a:r>
            </a:p>
          </p:txBody>
        </p:sp>
        <p:sp>
          <p:nvSpPr>
            <p:cNvPr id="16" name="五边形 15"/>
            <p:cNvSpPr/>
            <p:nvPr/>
          </p:nvSpPr>
          <p:spPr>
            <a:xfrm rot="5400000">
              <a:off x="609058" y="4717878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4972538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>
                  <a:solidFill>
                    <a:schemeClr val="bg1"/>
                  </a:solidFill>
                  <a:latin typeface="+mn-ea"/>
                </a:rPr>
                <a:t>04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69019" y="5943432"/>
            <a:ext cx="10907468" cy="940001"/>
            <a:chOff x="469019" y="5943432"/>
            <a:chExt cx="10907468" cy="940001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2" y="6151823"/>
              <a:ext cx="95535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800" kern="0" dirty="0">
                  <a:latin typeface="+mn-ea"/>
                </a:rPr>
                <a:t>将数据模型同</a:t>
              </a:r>
              <a:r>
                <a:rPr lang="en-US" altLang="zh-CN" sz="2800" kern="0" dirty="0">
                  <a:latin typeface="+mn-ea"/>
                </a:rPr>
                <a:t>DDL</a:t>
              </a:r>
              <a:r>
                <a:rPr lang="zh-CN" altLang="en-US" sz="2800" kern="0" dirty="0">
                  <a:latin typeface="+mn-ea"/>
                </a:rPr>
                <a:t>文件或现有数据库进行比较；</a:t>
              </a:r>
            </a:p>
          </p:txBody>
        </p:sp>
        <p:sp>
          <p:nvSpPr>
            <p:cNvPr id="23" name="五边形 22"/>
            <p:cNvSpPr/>
            <p:nvPr/>
          </p:nvSpPr>
          <p:spPr>
            <a:xfrm rot="5400000">
              <a:off x="609058" y="5803393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6058053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>
                  <a:solidFill>
                    <a:schemeClr val="bg1"/>
                  </a:solidFill>
                  <a:latin typeface="+mn-ea"/>
                </a:rPr>
                <a:t>05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681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6096000" y="3398461"/>
            <a:ext cx="6131807" cy="6924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9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3900" b="1" kern="0" dirty="0">
                <a:solidFill>
                  <a:schemeClr val="accent2"/>
                </a:solidFill>
                <a:latin typeface="+mn-ea"/>
              </a:rPr>
              <a:t>安装与配置</a:t>
            </a:r>
            <a:endParaRPr lang="en-US" altLang="zh-CN" sz="3900" b="1" kern="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6096000" y="2482009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PART 02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6235700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33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1571</TotalTime>
  <Words>936</Words>
  <Application>Microsoft Office PowerPoint</Application>
  <PresentationFormat>宽屏</PresentationFormat>
  <Paragraphs>135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等线</vt:lpstr>
      <vt:lpstr>经典综艺体简</vt:lpstr>
      <vt:lpstr>时尚中黑简体</vt:lpstr>
      <vt:lpstr>微软雅黑</vt:lpstr>
      <vt:lpstr>Arial</vt:lpstr>
      <vt:lpstr>Arial</vt:lpstr>
      <vt:lpstr>Times New Roman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张 嘉诚</cp:lastModifiedBy>
  <cp:revision>63</cp:revision>
  <dcterms:created xsi:type="dcterms:W3CDTF">2017-10-28T02:14:10Z</dcterms:created>
  <dcterms:modified xsi:type="dcterms:W3CDTF">2018-10-23T14:05:06Z</dcterms:modified>
</cp:coreProperties>
</file>

<file path=docProps/thumbnail.jpeg>
</file>